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notesMasterIdLst>
    <p:notesMasterId r:id="rId139"/>
  </p:notesMasterIdLst>
  <p:sldIdLst>
    <p:sldId id="429" r:id="rId4"/>
    <p:sldId id="430" r:id="rId5"/>
    <p:sldId id="431" r:id="rId6"/>
    <p:sldId id="440" r:id="rId7"/>
    <p:sldId id="432" r:id="rId8"/>
    <p:sldId id="335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438" r:id="rId53"/>
    <p:sldId id="382" r:id="rId54"/>
    <p:sldId id="439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393" r:id="rId66"/>
    <p:sldId id="394" r:id="rId67"/>
    <p:sldId id="395" r:id="rId68"/>
    <p:sldId id="396" r:id="rId69"/>
    <p:sldId id="397" r:id="rId70"/>
    <p:sldId id="398" r:id="rId71"/>
    <p:sldId id="399" r:id="rId72"/>
    <p:sldId id="400" r:id="rId73"/>
    <p:sldId id="401" r:id="rId74"/>
    <p:sldId id="402" r:id="rId75"/>
    <p:sldId id="403" r:id="rId76"/>
    <p:sldId id="404" r:id="rId77"/>
    <p:sldId id="405" r:id="rId78"/>
    <p:sldId id="406" r:id="rId79"/>
    <p:sldId id="407" r:id="rId80"/>
    <p:sldId id="408" r:id="rId81"/>
    <p:sldId id="409" r:id="rId82"/>
    <p:sldId id="410" r:id="rId83"/>
    <p:sldId id="411" r:id="rId84"/>
    <p:sldId id="412" r:id="rId85"/>
    <p:sldId id="413" r:id="rId86"/>
    <p:sldId id="414" r:id="rId87"/>
    <p:sldId id="415" r:id="rId88"/>
    <p:sldId id="416" r:id="rId89"/>
    <p:sldId id="417" r:id="rId90"/>
    <p:sldId id="418" r:id="rId91"/>
    <p:sldId id="419" r:id="rId92"/>
    <p:sldId id="420" r:id="rId93"/>
    <p:sldId id="421" r:id="rId94"/>
    <p:sldId id="422" r:id="rId95"/>
    <p:sldId id="423" r:id="rId96"/>
    <p:sldId id="424" r:id="rId97"/>
    <p:sldId id="425" r:id="rId98"/>
    <p:sldId id="426" r:id="rId99"/>
    <p:sldId id="427" r:id="rId100"/>
    <p:sldId id="256" r:id="rId101"/>
    <p:sldId id="289" r:id="rId102"/>
    <p:sldId id="435" r:id="rId103"/>
    <p:sldId id="283" r:id="rId104"/>
    <p:sldId id="428" r:id="rId105"/>
    <p:sldId id="263" r:id="rId106"/>
    <p:sldId id="277" r:id="rId107"/>
    <p:sldId id="303" r:id="rId108"/>
    <p:sldId id="304" r:id="rId109"/>
    <p:sldId id="305" r:id="rId110"/>
    <p:sldId id="306" r:id="rId111"/>
    <p:sldId id="308" r:id="rId112"/>
    <p:sldId id="309" r:id="rId113"/>
    <p:sldId id="310" r:id="rId114"/>
    <p:sldId id="312" r:id="rId115"/>
    <p:sldId id="313" r:id="rId116"/>
    <p:sldId id="358" r:id="rId117"/>
    <p:sldId id="333" r:id="rId118"/>
    <p:sldId id="314" r:id="rId119"/>
    <p:sldId id="315" r:id="rId120"/>
    <p:sldId id="318" r:id="rId121"/>
    <p:sldId id="316" r:id="rId122"/>
    <p:sldId id="434" r:id="rId123"/>
    <p:sldId id="319" r:id="rId124"/>
    <p:sldId id="320" r:id="rId125"/>
    <p:sldId id="321" r:id="rId126"/>
    <p:sldId id="322" r:id="rId127"/>
    <p:sldId id="323" r:id="rId128"/>
    <p:sldId id="324" r:id="rId129"/>
    <p:sldId id="325" r:id="rId130"/>
    <p:sldId id="326" r:id="rId131"/>
    <p:sldId id="327" r:id="rId132"/>
    <p:sldId id="328" r:id="rId133"/>
    <p:sldId id="329" r:id="rId134"/>
    <p:sldId id="330" r:id="rId135"/>
    <p:sldId id="331" r:id="rId136"/>
    <p:sldId id="286" r:id="rId137"/>
    <p:sldId id="433" r:id="rId138"/>
  </p:sldIdLst>
  <p:sldSz cx="9144000" cy="6858000" type="screen4x3"/>
  <p:notesSz cx="6858000" cy="9144000"/>
  <p:custDataLst>
    <p:tags r:id="rId1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CCA"/>
    <a:srgbClr val="9E0000"/>
    <a:srgbClr val="9F3739"/>
    <a:srgbClr val="973735"/>
    <a:srgbClr val="AA3F3C"/>
    <a:srgbClr val="F1F7E5"/>
    <a:srgbClr val="F7F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62" autoAdjust="0"/>
    <p:restoredTop sz="94660"/>
  </p:normalViewPr>
  <p:slideViewPr>
    <p:cSldViewPr>
      <p:cViewPr varScale="1">
        <p:scale>
          <a:sx n="94" d="100"/>
          <a:sy n="94" d="100"/>
        </p:scale>
        <p:origin x="78" y="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09E58-9FEF-49F5-A806-2D2C9232072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A998EF-B1F8-4BF7-9D6A-5E05898C7CAF}">
      <dgm:prSet phldrT="[Текст]" custT="1"/>
      <dgm:spPr/>
      <dgm:t>
        <a:bodyPr/>
        <a:lstStyle/>
        <a:p>
          <a:pPr algn="ctr"/>
          <a:r>
            <a:rPr lang="ru-RU" sz="4800" b="1" kern="1200" dirty="0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  <a:cs typeface="+mn-cs"/>
            </a:rPr>
            <a:t>арт-терапия</a:t>
          </a:r>
          <a:endParaRPr lang="ru-RU" sz="4800" b="1" kern="1200" dirty="0">
            <a:solidFill>
              <a:schemeClr val="accent3">
                <a:lumMod val="75000"/>
              </a:schemeClr>
            </a:solidFill>
            <a:latin typeface="Cambria" pitchFamily="18" charset="0"/>
            <a:ea typeface="Cambria" pitchFamily="18" charset="0"/>
            <a:cs typeface="+mn-cs"/>
          </a:endParaRPr>
        </a:p>
      </dgm:t>
    </dgm:pt>
    <dgm:pt modelId="{2E046D37-10AF-4EB5-B9C1-F583BA00DEE4}" type="parTrans" cxnId="{EC291833-67C3-4B21-9AB6-625A175B3B61}">
      <dgm:prSet/>
      <dgm:spPr/>
      <dgm:t>
        <a:bodyPr/>
        <a:lstStyle/>
        <a:p>
          <a:endParaRPr lang="ru-RU"/>
        </a:p>
      </dgm:t>
    </dgm:pt>
    <dgm:pt modelId="{6DCDC7D7-E28B-4715-BEA4-D948D6E1A1C5}" type="sibTrans" cxnId="{EC291833-67C3-4B21-9AB6-625A175B3B61}">
      <dgm:prSet/>
      <dgm:spPr/>
      <dgm:t>
        <a:bodyPr/>
        <a:lstStyle/>
        <a:p>
          <a:endParaRPr lang="ru-RU"/>
        </a:p>
      </dgm:t>
    </dgm:pt>
    <dgm:pt modelId="{F4828F40-F9F6-489F-94FF-B5578B9642C3}">
      <dgm:prSet phldrT="[Текст]" custT="1"/>
      <dgm:spPr/>
      <dgm:t>
        <a:bodyPr/>
        <a:lstStyle/>
        <a:p>
          <a:pPr algn="ctr"/>
          <a:r>
            <a:rPr lang="ru-RU" sz="4000" b="1" kern="1200" dirty="0" err="1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  <a:cs typeface="+mn-cs"/>
            </a:rPr>
            <a:t>доизобразительный</a:t>
          </a:r>
          <a:r>
            <a:rPr lang="ru-RU" sz="4000" b="1" kern="1200" dirty="0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  <a:cs typeface="+mn-cs"/>
            </a:rPr>
            <a:t> период</a:t>
          </a:r>
          <a:endParaRPr lang="ru-RU" sz="4000" b="1" kern="1200" dirty="0">
            <a:solidFill>
              <a:schemeClr val="accent3">
                <a:lumMod val="75000"/>
              </a:schemeClr>
            </a:solidFill>
            <a:latin typeface="Cambria" pitchFamily="18" charset="0"/>
            <a:ea typeface="Cambria" pitchFamily="18" charset="0"/>
            <a:cs typeface="+mn-cs"/>
          </a:endParaRPr>
        </a:p>
      </dgm:t>
    </dgm:pt>
    <dgm:pt modelId="{0AF40444-0BB0-4D12-ADD7-C08B4AF6C432}" type="parTrans" cxnId="{C1C87120-E939-4E94-9BC6-B1A49D7BBD1C}">
      <dgm:prSet/>
      <dgm:spPr/>
      <dgm:t>
        <a:bodyPr/>
        <a:lstStyle/>
        <a:p>
          <a:endParaRPr lang="ru-RU"/>
        </a:p>
      </dgm:t>
    </dgm:pt>
    <dgm:pt modelId="{27A140FD-FE49-4575-880F-7030D04CEEE4}" type="sibTrans" cxnId="{C1C87120-E939-4E94-9BC6-B1A49D7BBD1C}">
      <dgm:prSet/>
      <dgm:spPr/>
      <dgm:t>
        <a:bodyPr/>
        <a:lstStyle/>
        <a:p>
          <a:endParaRPr lang="ru-RU"/>
        </a:p>
      </dgm:t>
    </dgm:pt>
    <dgm:pt modelId="{7536EF9B-13CD-422B-A3A0-5E6084836249}">
      <dgm:prSet phldrT="[Текст]" custT="1"/>
      <dgm:spPr/>
      <dgm:t>
        <a:bodyPr/>
        <a:lstStyle/>
        <a:p>
          <a:pPr algn="ctr"/>
          <a:r>
            <a:rPr lang="ru-RU" sz="4000" b="1" kern="1200" dirty="0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  <a:cs typeface="+mn-cs"/>
            </a:rPr>
            <a:t>активное развитие, адаптация</a:t>
          </a:r>
          <a:endParaRPr lang="ru-RU" sz="4000" b="1" kern="1200" dirty="0">
            <a:solidFill>
              <a:schemeClr val="accent3">
                <a:lumMod val="75000"/>
              </a:schemeClr>
            </a:solidFill>
            <a:latin typeface="Cambria" pitchFamily="18" charset="0"/>
            <a:ea typeface="Cambria" pitchFamily="18" charset="0"/>
            <a:cs typeface="+mn-cs"/>
          </a:endParaRPr>
        </a:p>
      </dgm:t>
    </dgm:pt>
    <dgm:pt modelId="{49756ECF-911C-4077-9C22-44BCB7AC2915}" type="parTrans" cxnId="{078C9E57-0B6B-4433-BC73-628C685CDA82}">
      <dgm:prSet/>
      <dgm:spPr/>
      <dgm:t>
        <a:bodyPr/>
        <a:lstStyle/>
        <a:p>
          <a:endParaRPr lang="ru-RU"/>
        </a:p>
      </dgm:t>
    </dgm:pt>
    <dgm:pt modelId="{C70B4283-EAF9-4E22-B60E-6865F70DF386}" type="sibTrans" cxnId="{078C9E57-0B6B-4433-BC73-628C685CDA82}">
      <dgm:prSet/>
      <dgm:spPr/>
      <dgm:t>
        <a:bodyPr/>
        <a:lstStyle/>
        <a:p>
          <a:endParaRPr lang="ru-RU"/>
        </a:p>
      </dgm:t>
    </dgm:pt>
    <dgm:pt modelId="{B5826480-61AB-46E9-8162-7A1562833974}" type="pres">
      <dgm:prSet presAssocID="{C1D09E58-9FEF-49F5-A806-2D2C9232072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7E73AB-4E0B-48B0-BD95-117B9118C402}" type="pres">
      <dgm:prSet presAssocID="{C1D09E58-9FEF-49F5-A806-2D2C9232072D}" presName="dummyMaxCanvas" presStyleCnt="0">
        <dgm:presLayoutVars/>
      </dgm:prSet>
      <dgm:spPr/>
    </dgm:pt>
    <dgm:pt modelId="{9E56F961-59BC-492F-8826-CAD60CD51123}" type="pres">
      <dgm:prSet presAssocID="{C1D09E58-9FEF-49F5-A806-2D2C9232072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03FCD-60EA-432A-B35F-05C5A3F5C1A7}" type="pres">
      <dgm:prSet presAssocID="{C1D09E58-9FEF-49F5-A806-2D2C9232072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F2D0B-70C1-4FA2-B804-BD62F8DE46C4}" type="pres">
      <dgm:prSet presAssocID="{C1D09E58-9FEF-49F5-A806-2D2C9232072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AFB9C8-C3AC-44DB-AF49-525A35C5F973}" type="pres">
      <dgm:prSet presAssocID="{C1D09E58-9FEF-49F5-A806-2D2C9232072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22C02-E639-4336-9F9A-89BD7AFA4195}" type="pres">
      <dgm:prSet presAssocID="{C1D09E58-9FEF-49F5-A806-2D2C9232072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D2215-9994-4FA8-A8ED-6ABD92BF694C}" type="pres">
      <dgm:prSet presAssocID="{C1D09E58-9FEF-49F5-A806-2D2C9232072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803B1-33FA-4765-B832-D3A8471997B3}" type="pres">
      <dgm:prSet presAssocID="{C1D09E58-9FEF-49F5-A806-2D2C9232072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FB8AA-82C8-4AE1-A446-30BE91A73249}" type="pres">
      <dgm:prSet presAssocID="{C1D09E58-9FEF-49F5-A806-2D2C9232072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0BCD45-E32E-4FB4-AC00-760AD353911D}" type="presOf" srcId="{C1D09E58-9FEF-49F5-A806-2D2C9232072D}" destId="{B5826480-61AB-46E9-8162-7A1562833974}" srcOrd="0" destOrd="0" presId="urn:microsoft.com/office/officeart/2005/8/layout/vProcess5"/>
    <dgm:cxn modelId="{D62DBC6C-2124-4D82-9AC9-0FF61554FEF6}" type="presOf" srcId="{F4828F40-F9F6-489F-94FF-B5578B9642C3}" destId="{295803B1-33FA-4765-B832-D3A8471997B3}" srcOrd="1" destOrd="0" presId="urn:microsoft.com/office/officeart/2005/8/layout/vProcess5"/>
    <dgm:cxn modelId="{64F1F826-C405-4380-963F-9DBA1BBF5DE6}" type="presOf" srcId="{1EA998EF-B1F8-4BF7-9D6A-5E05898C7CAF}" destId="{3A6D2215-9994-4FA8-A8ED-6ABD92BF694C}" srcOrd="1" destOrd="0" presId="urn:microsoft.com/office/officeart/2005/8/layout/vProcess5"/>
    <dgm:cxn modelId="{C1C87120-E939-4E94-9BC6-B1A49D7BBD1C}" srcId="{C1D09E58-9FEF-49F5-A806-2D2C9232072D}" destId="{F4828F40-F9F6-489F-94FF-B5578B9642C3}" srcOrd="1" destOrd="0" parTransId="{0AF40444-0BB0-4D12-ADD7-C08B4AF6C432}" sibTransId="{27A140FD-FE49-4575-880F-7030D04CEEE4}"/>
    <dgm:cxn modelId="{21D7B528-E6B0-4CD0-B299-A1A5F96A1453}" type="presOf" srcId="{6DCDC7D7-E28B-4715-BEA4-D948D6E1A1C5}" destId="{34AFB9C8-C3AC-44DB-AF49-525A35C5F973}" srcOrd="0" destOrd="0" presId="urn:microsoft.com/office/officeart/2005/8/layout/vProcess5"/>
    <dgm:cxn modelId="{7C5DD1ED-9A6E-4D1F-A329-776422BB42F4}" type="presOf" srcId="{7536EF9B-13CD-422B-A3A0-5E6084836249}" destId="{3CAF2D0B-70C1-4FA2-B804-BD62F8DE46C4}" srcOrd="0" destOrd="0" presId="urn:microsoft.com/office/officeart/2005/8/layout/vProcess5"/>
    <dgm:cxn modelId="{078C9E57-0B6B-4433-BC73-628C685CDA82}" srcId="{C1D09E58-9FEF-49F5-A806-2D2C9232072D}" destId="{7536EF9B-13CD-422B-A3A0-5E6084836249}" srcOrd="2" destOrd="0" parTransId="{49756ECF-911C-4077-9C22-44BCB7AC2915}" sibTransId="{C70B4283-EAF9-4E22-B60E-6865F70DF386}"/>
    <dgm:cxn modelId="{9611CE44-24B4-450C-A199-7CD42F6020B5}" type="presOf" srcId="{F4828F40-F9F6-489F-94FF-B5578B9642C3}" destId="{76003FCD-60EA-432A-B35F-05C5A3F5C1A7}" srcOrd="0" destOrd="0" presId="urn:microsoft.com/office/officeart/2005/8/layout/vProcess5"/>
    <dgm:cxn modelId="{C01B0155-4601-42D9-B30D-1BB9F8E98EFA}" type="presOf" srcId="{27A140FD-FE49-4575-880F-7030D04CEEE4}" destId="{66C22C02-E639-4336-9F9A-89BD7AFA4195}" srcOrd="0" destOrd="0" presId="urn:microsoft.com/office/officeart/2005/8/layout/vProcess5"/>
    <dgm:cxn modelId="{D06C4F62-B97B-493B-A9E6-71E30959D965}" type="presOf" srcId="{7536EF9B-13CD-422B-A3A0-5E6084836249}" destId="{C10FB8AA-82C8-4AE1-A446-30BE91A73249}" srcOrd="1" destOrd="0" presId="urn:microsoft.com/office/officeart/2005/8/layout/vProcess5"/>
    <dgm:cxn modelId="{448179B6-0E38-4C6B-B7E9-12861EC20314}" type="presOf" srcId="{1EA998EF-B1F8-4BF7-9D6A-5E05898C7CAF}" destId="{9E56F961-59BC-492F-8826-CAD60CD51123}" srcOrd="0" destOrd="0" presId="urn:microsoft.com/office/officeart/2005/8/layout/vProcess5"/>
    <dgm:cxn modelId="{EC291833-67C3-4B21-9AB6-625A175B3B61}" srcId="{C1D09E58-9FEF-49F5-A806-2D2C9232072D}" destId="{1EA998EF-B1F8-4BF7-9D6A-5E05898C7CAF}" srcOrd="0" destOrd="0" parTransId="{2E046D37-10AF-4EB5-B9C1-F583BA00DEE4}" sibTransId="{6DCDC7D7-E28B-4715-BEA4-D948D6E1A1C5}"/>
    <dgm:cxn modelId="{D0BEA145-C06E-4D37-8132-CAF3A8644119}" type="presParOf" srcId="{B5826480-61AB-46E9-8162-7A1562833974}" destId="{4F7E73AB-4E0B-48B0-BD95-117B9118C402}" srcOrd="0" destOrd="0" presId="urn:microsoft.com/office/officeart/2005/8/layout/vProcess5"/>
    <dgm:cxn modelId="{988877B3-CCBF-4E99-820B-3A8624734753}" type="presParOf" srcId="{B5826480-61AB-46E9-8162-7A1562833974}" destId="{9E56F961-59BC-492F-8826-CAD60CD51123}" srcOrd="1" destOrd="0" presId="urn:microsoft.com/office/officeart/2005/8/layout/vProcess5"/>
    <dgm:cxn modelId="{E8F9127B-AC0C-4D97-92A9-4CA34AADACEC}" type="presParOf" srcId="{B5826480-61AB-46E9-8162-7A1562833974}" destId="{76003FCD-60EA-432A-B35F-05C5A3F5C1A7}" srcOrd="2" destOrd="0" presId="urn:microsoft.com/office/officeart/2005/8/layout/vProcess5"/>
    <dgm:cxn modelId="{F2E8ACFF-1924-4C5B-B1FE-CA7492C7E608}" type="presParOf" srcId="{B5826480-61AB-46E9-8162-7A1562833974}" destId="{3CAF2D0B-70C1-4FA2-B804-BD62F8DE46C4}" srcOrd="3" destOrd="0" presId="urn:microsoft.com/office/officeart/2005/8/layout/vProcess5"/>
    <dgm:cxn modelId="{474BA4FA-1167-42EF-891A-D5C2F97B7998}" type="presParOf" srcId="{B5826480-61AB-46E9-8162-7A1562833974}" destId="{34AFB9C8-C3AC-44DB-AF49-525A35C5F973}" srcOrd="4" destOrd="0" presId="urn:microsoft.com/office/officeart/2005/8/layout/vProcess5"/>
    <dgm:cxn modelId="{D69DCF9A-723D-4179-B6E5-494025371877}" type="presParOf" srcId="{B5826480-61AB-46E9-8162-7A1562833974}" destId="{66C22C02-E639-4336-9F9A-89BD7AFA4195}" srcOrd="5" destOrd="0" presId="urn:microsoft.com/office/officeart/2005/8/layout/vProcess5"/>
    <dgm:cxn modelId="{DCC13322-F09E-45CB-B5B5-B69818D3AB5F}" type="presParOf" srcId="{B5826480-61AB-46E9-8162-7A1562833974}" destId="{3A6D2215-9994-4FA8-A8ED-6ABD92BF694C}" srcOrd="6" destOrd="0" presId="urn:microsoft.com/office/officeart/2005/8/layout/vProcess5"/>
    <dgm:cxn modelId="{030A42C6-9559-4399-8582-751FF0B5D2F0}" type="presParOf" srcId="{B5826480-61AB-46E9-8162-7A1562833974}" destId="{295803B1-33FA-4765-B832-D3A8471997B3}" srcOrd="7" destOrd="0" presId="urn:microsoft.com/office/officeart/2005/8/layout/vProcess5"/>
    <dgm:cxn modelId="{F3C1D1CF-A426-456A-981B-D76DDCA50365}" type="presParOf" srcId="{B5826480-61AB-46E9-8162-7A1562833974}" destId="{C10FB8AA-82C8-4AE1-A446-30BE91A7324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1323AD-333A-4813-B1AA-41B449C8E18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23040C-233F-4ADE-9CAA-48C6FF3899DD}">
      <dgm:prSet phldrT="[Текст]" custT="1"/>
      <dgm:spPr/>
      <dgm:t>
        <a:bodyPr/>
        <a:lstStyle/>
        <a:p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Информирование</a:t>
          </a:r>
          <a:endParaRPr lang="ru-RU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DC8430-2590-438D-BB77-C926D62052B7}" type="parTrans" cxnId="{B5C5062C-8F27-4273-B1BE-D3DF0DC913D6}">
      <dgm:prSet/>
      <dgm:spPr/>
      <dgm:t>
        <a:bodyPr/>
        <a:lstStyle/>
        <a:p>
          <a:endParaRPr lang="ru-RU"/>
        </a:p>
      </dgm:t>
    </dgm:pt>
    <dgm:pt modelId="{C73AE1B6-8B63-4E98-B229-2B91870978D9}" type="sibTrans" cxnId="{B5C5062C-8F27-4273-B1BE-D3DF0DC913D6}">
      <dgm:prSet/>
      <dgm:spPr/>
      <dgm:t>
        <a:bodyPr/>
        <a:lstStyle/>
        <a:p>
          <a:endParaRPr lang="ru-RU"/>
        </a:p>
      </dgm:t>
    </dgm:pt>
    <dgm:pt modelId="{27F8BDE5-5582-413D-8600-F057F554BFE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Организация взаимодействия родителя с консультантом, в результате которого запрашиваемая информация становиться ресурсом для семьи.</a:t>
          </a:r>
          <a:endParaRPr lang="ru-RU" dirty="0">
            <a:solidFill>
              <a:srgbClr val="002060"/>
            </a:solidFill>
          </a:endParaRPr>
        </a:p>
      </dgm:t>
    </dgm:pt>
    <dgm:pt modelId="{5BC2F865-2FCA-469E-A94A-95BC138FB242}" type="parTrans" cxnId="{FC04F059-3992-4CE5-A163-9424A685FB9E}">
      <dgm:prSet/>
      <dgm:spPr/>
      <dgm:t>
        <a:bodyPr/>
        <a:lstStyle/>
        <a:p>
          <a:endParaRPr lang="ru-RU"/>
        </a:p>
      </dgm:t>
    </dgm:pt>
    <dgm:pt modelId="{C68F3062-0115-4F90-B35D-ED94B05DCDFA}" type="sibTrans" cxnId="{FC04F059-3992-4CE5-A163-9424A685FB9E}">
      <dgm:prSet/>
      <dgm:spPr/>
      <dgm:t>
        <a:bodyPr/>
        <a:lstStyle/>
        <a:p>
          <a:endParaRPr lang="ru-RU"/>
        </a:p>
      </dgm:t>
    </dgm:pt>
    <dgm:pt modelId="{C039B8A8-2ED4-4328-B27A-E94473426C3E}">
      <dgm:prSet phldrT="[Текст]" custT="1"/>
      <dgm:spPr/>
      <dgm:t>
        <a:bodyPr/>
        <a:lstStyle/>
        <a:p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Планирование</a:t>
          </a:r>
          <a:endParaRPr lang="ru-RU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804C80-87F2-4AE3-8952-01A5B9A4500E}" type="parTrans" cxnId="{4FE2E84F-342F-487D-A232-3C9B07D5BE02}">
      <dgm:prSet/>
      <dgm:spPr/>
      <dgm:t>
        <a:bodyPr/>
        <a:lstStyle/>
        <a:p>
          <a:endParaRPr lang="ru-RU"/>
        </a:p>
      </dgm:t>
    </dgm:pt>
    <dgm:pt modelId="{536D1F37-87B1-4313-88B3-CB7651B053AC}" type="sibTrans" cxnId="{4FE2E84F-342F-487D-A232-3C9B07D5BE02}">
      <dgm:prSet/>
      <dgm:spPr/>
      <dgm:t>
        <a:bodyPr/>
        <a:lstStyle/>
        <a:p>
          <a:endParaRPr lang="ru-RU"/>
        </a:p>
      </dgm:t>
    </dgm:pt>
    <dgm:pt modelId="{13FC837B-5FD2-4146-8979-64A1B9E9E77D}">
      <dgm:prSet phldrT="[Текст]"/>
      <dgm:spPr/>
      <dgm:t>
        <a:bodyPr/>
        <a:lstStyle/>
        <a:p>
          <a:endParaRPr lang="ru-RU" dirty="0">
            <a:solidFill>
              <a:srgbClr val="002060"/>
            </a:solidFill>
          </a:endParaRPr>
        </a:p>
      </dgm:t>
    </dgm:pt>
    <dgm:pt modelId="{8A814D30-D132-4B72-8E42-622B5D3FE053}" type="parTrans" cxnId="{5AD8072C-8799-4EEE-911B-DB426FBCDF9F}">
      <dgm:prSet/>
      <dgm:spPr/>
      <dgm:t>
        <a:bodyPr/>
        <a:lstStyle/>
        <a:p>
          <a:endParaRPr lang="ru-RU"/>
        </a:p>
      </dgm:t>
    </dgm:pt>
    <dgm:pt modelId="{F0151DDB-FEEC-4B14-9107-B07B6A28AA8C}" type="sibTrans" cxnId="{5AD8072C-8799-4EEE-911B-DB426FBCDF9F}">
      <dgm:prSet/>
      <dgm:spPr/>
      <dgm:t>
        <a:bodyPr/>
        <a:lstStyle/>
        <a:p>
          <a:endParaRPr lang="ru-RU"/>
        </a:p>
      </dgm:t>
    </dgm:pt>
    <dgm:pt modelId="{9371A1D4-ADA3-4C9A-B4CB-9382B3370942}">
      <dgm:prSet phldrT="[Текст]" custT="1"/>
      <dgm:spPr/>
      <dgm:t>
        <a:bodyPr/>
        <a:lstStyle/>
        <a:p>
          <a:r>
            <a:rPr lang="ru-RU" sz="2700" dirty="0" smtClean="0"/>
            <a:t>Консультирование</a:t>
          </a:r>
          <a:endParaRPr lang="ru-RU" sz="2700" dirty="0"/>
        </a:p>
      </dgm:t>
    </dgm:pt>
    <dgm:pt modelId="{65C08D46-1D86-43FE-8386-AD12D0D07B76}" type="parTrans" cxnId="{CE85B726-E341-4A31-9C8C-3E35953D1B44}">
      <dgm:prSet/>
      <dgm:spPr/>
      <dgm:t>
        <a:bodyPr/>
        <a:lstStyle/>
        <a:p>
          <a:endParaRPr lang="ru-RU"/>
        </a:p>
      </dgm:t>
    </dgm:pt>
    <dgm:pt modelId="{B2CEB057-AC8B-4228-BA46-CD5FA6F7B81D}" type="sibTrans" cxnId="{CE85B726-E341-4A31-9C8C-3E35953D1B44}">
      <dgm:prSet/>
      <dgm:spPr/>
      <dgm:t>
        <a:bodyPr/>
        <a:lstStyle/>
        <a:p>
          <a:endParaRPr lang="ru-RU"/>
        </a:p>
      </dgm:t>
    </dgm:pt>
    <dgm:pt modelId="{6C63B8BE-1266-442A-A4F0-4FA25A655DE1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Помощь семьи в формулировании и реализации «образа будущего», связанного с образовательными, личностным и профессиональным маршрутами ребенка с особыми потребностями</a:t>
          </a:r>
          <a:endParaRPr lang="ru-RU" dirty="0">
            <a:solidFill>
              <a:srgbClr val="002060"/>
            </a:solidFill>
          </a:endParaRPr>
        </a:p>
      </dgm:t>
    </dgm:pt>
    <dgm:pt modelId="{06B712D2-4476-4082-AFE4-2F84B8511678}" type="parTrans" cxnId="{D10C0DD7-646E-4297-905C-2FA9A1A10A03}">
      <dgm:prSet/>
      <dgm:spPr/>
      <dgm:t>
        <a:bodyPr/>
        <a:lstStyle/>
        <a:p>
          <a:endParaRPr lang="ru-RU"/>
        </a:p>
      </dgm:t>
    </dgm:pt>
    <dgm:pt modelId="{925C5FA0-D93C-43F2-9EF9-9821CBB448C7}" type="sibTrans" cxnId="{D10C0DD7-646E-4297-905C-2FA9A1A10A03}">
      <dgm:prSet/>
      <dgm:spPr/>
      <dgm:t>
        <a:bodyPr/>
        <a:lstStyle/>
        <a:p>
          <a:endParaRPr lang="ru-RU"/>
        </a:p>
      </dgm:t>
    </dgm:pt>
    <dgm:pt modelId="{0DECB9B3-ADA0-4D53-AB4C-88CAD57B98EC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Совместная алгоритмизация работы по решению запросов семьи</a:t>
          </a:r>
          <a:endParaRPr lang="ru-RU" dirty="0">
            <a:solidFill>
              <a:srgbClr val="002060"/>
            </a:solidFill>
          </a:endParaRPr>
        </a:p>
      </dgm:t>
    </dgm:pt>
    <dgm:pt modelId="{39B36444-657A-4580-9506-E20BE560E967}" type="parTrans" cxnId="{519192D2-3EDF-4E4E-BC39-D5B15F367B26}">
      <dgm:prSet/>
      <dgm:spPr/>
      <dgm:t>
        <a:bodyPr/>
        <a:lstStyle/>
        <a:p>
          <a:endParaRPr lang="ru-RU"/>
        </a:p>
      </dgm:t>
    </dgm:pt>
    <dgm:pt modelId="{D267B064-8D21-4BD3-9428-51F75B48BEBB}" type="sibTrans" cxnId="{519192D2-3EDF-4E4E-BC39-D5B15F367B26}">
      <dgm:prSet/>
      <dgm:spPr/>
      <dgm:t>
        <a:bodyPr/>
        <a:lstStyle/>
        <a:p>
          <a:endParaRPr lang="ru-RU"/>
        </a:p>
      </dgm:t>
    </dgm:pt>
    <dgm:pt modelId="{83729229-D98B-4864-ADD5-C940BBF21A13}" type="pres">
      <dgm:prSet presAssocID="{841323AD-333A-4813-B1AA-41B449C8E1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D4124-34ED-4B76-A326-89C3428CF0CE}" type="pres">
      <dgm:prSet presAssocID="{9B23040C-233F-4ADE-9CAA-48C6FF3899DD}" presName="linNode" presStyleCnt="0"/>
      <dgm:spPr/>
    </dgm:pt>
    <dgm:pt modelId="{EA2A6B54-C36F-4E89-960B-7B313275D741}" type="pres">
      <dgm:prSet presAssocID="{9B23040C-233F-4ADE-9CAA-48C6FF3899DD}" presName="parentText" presStyleLbl="node1" presStyleIdx="0" presStyleCnt="3" custAng="0" custScaleY="40547" custLinFactNeighborX="-4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11963-294E-4829-B580-2309D37998AE}" type="pres">
      <dgm:prSet presAssocID="{9B23040C-233F-4ADE-9CAA-48C6FF3899DD}" presName="descendantText" presStyleLbl="alignAccFollowNode1" presStyleIdx="0" presStyleCnt="3" custScaleY="63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7D7AA-87D1-4978-87CF-EBC69A2C4B1D}" type="pres">
      <dgm:prSet presAssocID="{C73AE1B6-8B63-4E98-B229-2B91870978D9}" presName="sp" presStyleCnt="0"/>
      <dgm:spPr/>
    </dgm:pt>
    <dgm:pt modelId="{C4D2A6B3-17B5-4CD7-8CF7-069304A4F229}" type="pres">
      <dgm:prSet presAssocID="{C039B8A8-2ED4-4328-B27A-E94473426C3E}" presName="linNode" presStyleCnt="0"/>
      <dgm:spPr/>
    </dgm:pt>
    <dgm:pt modelId="{72993CAD-C082-4AEC-A4A6-1946E63C7817}" type="pres">
      <dgm:prSet presAssocID="{C039B8A8-2ED4-4328-B27A-E94473426C3E}" presName="parentText" presStyleLbl="node1" presStyleIdx="1" presStyleCnt="3" custScaleY="397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81A3D-E4CE-4F96-B522-2DC46D820A51}" type="pres">
      <dgm:prSet presAssocID="{C039B8A8-2ED4-4328-B27A-E94473426C3E}" presName="descendantText" presStyleLbl="alignAccFollowNode1" presStyleIdx="1" presStyleCnt="3" custScaleY="66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A07F38-6FD0-4827-A21B-79D934875EB4}" type="pres">
      <dgm:prSet presAssocID="{536D1F37-87B1-4313-88B3-CB7651B053AC}" presName="sp" presStyleCnt="0"/>
      <dgm:spPr/>
    </dgm:pt>
    <dgm:pt modelId="{4366F464-C284-4003-BE6D-157569FA8707}" type="pres">
      <dgm:prSet presAssocID="{9371A1D4-ADA3-4C9A-B4CB-9382B3370942}" presName="linNode" presStyleCnt="0"/>
      <dgm:spPr/>
    </dgm:pt>
    <dgm:pt modelId="{0934E30D-5F24-4DCC-ADC9-05C6FF7CA6B7}" type="pres">
      <dgm:prSet presAssocID="{9371A1D4-ADA3-4C9A-B4CB-9382B3370942}" presName="parentText" presStyleLbl="node1" presStyleIdx="2" presStyleCnt="3" custScaleY="385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96BCF-9754-42B1-8B62-4B841B06FFA2}" type="pres">
      <dgm:prSet presAssocID="{9371A1D4-ADA3-4C9A-B4CB-9382B3370942}" presName="descendantText" presStyleLbl="alignAccFollowNode1" presStyleIdx="2" presStyleCnt="3" custScaleY="105314" custLinFactNeighborX="4239" custLinFactNeighborY="18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D8072C-8799-4EEE-911B-DB426FBCDF9F}" srcId="{C039B8A8-2ED4-4328-B27A-E94473426C3E}" destId="{13FC837B-5FD2-4146-8979-64A1B9E9E77D}" srcOrd="0" destOrd="0" parTransId="{8A814D30-D132-4B72-8E42-622B5D3FE053}" sibTransId="{F0151DDB-FEEC-4B14-9107-B07B6A28AA8C}"/>
    <dgm:cxn modelId="{6E5B6600-AA80-455D-998E-9DF90A8BE69D}" type="presOf" srcId="{C039B8A8-2ED4-4328-B27A-E94473426C3E}" destId="{72993CAD-C082-4AEC-A4A6-1946E63C7817}" srcOrd="0" destOrd="0" presId="urn:microsoft.com/office/officeart/2005/8/layout/vList5"/>
    <dgm:cxn modelId="{C5549F6E-E0C8-4A6A-8EE8-25E874E76D90}" type="presOf" srcId="{27F8BDE5-5582-413D-8600-F057F554BFE4}" destId="{DA511963-294E-4829-B580-2309D37998AE}" srcOrd="0" destOrd="0" presId="urn:microsoft.com/office/officeart/2005/8/layout/vList5"/>
    <dgm:cxn modelId="{4FE2E84F-342F-487D-A232-3C9B07D5BE02}" srcId="{841323AD-333A-4813-B1AA-41B449C8E18B}" destId="{C039B8A8-2ED4-4328-B27A-E94473426C3E}" srcOrd="1" destOrd="0" parTransId="{F9804C80-87F2-4AE3-8952-01A5B9A4500E}" sibTransId="{536D1F37-87B1-4313-88B3-CB7651B053AC}"/>
    <dgm:cxn modelId="{B5C5062C-8F27-4273-B1BE-D3DF0DC913D6}" srcId="{841323AD-333A-4813-B1AA-41B449C8E18B}" destId="{9B23040C-233F-4ADE-9CAA-48C6FF3899DD}" srcOrd="0" destOrd="0" parTransId="{86DC8430-2590-438D-BB77-C926D62052B7}" sibTransId="{C73AE1B6-8B63-4E98-B229-2B91870978D9}"/>
    <dgm:cxn modelId="{FC04F059-3992-4CE5-A163-9424A685FB9E}" srcId="{9B23040C-233F-4ADE-9CAA-48C6FF3899DD}" destId="{27F8BDE5-5582-413D-8600-F057F554BFE4}" srcOrd="0" destOrd="0" parTransId="{5BC2F865-2FCA-469E-A94A-95BC138FB242}" sibTransId="{C68F3062-0115-4F90-B35D-ED94B05DCDFA}"/>
    <dgm:cxn modelId="{EF3F0EC8-20DE-4AC9-91C8-52BB1926D8F2}" type="presOf" srcId="{9B23040C-233F-4ADE-9CAA-48C6FF3899DD}" destId="{EA2A6B54-C36F-4E89-960B-7B313275D741}" srcOrd="0" destOrd="0" presId="urn:microsoft.com/office/officeart/2005/8/layout/vList5"/>
    <dgm:cxn modelId="{CE85B726-E341-4A31-9C8C-3E35953D1B44}" srcId="{841323AD-333A-4813-B1AA-41B449C8E18B}" destId="{9371A1D4-ADA3-4C9A-B4CB-9382B3370942}" srcOrd="2" destOrd="0" parTransId="{65C08D46-1D86-43FE-8386-AD12D0D07B76}" sibTransId="{B2CEB057-AC8B-4228-BA46-CD5FA6F7B81D}"/>
    <dgm:cxn modelId="{D7075CD9-BEB3-47CC-9CCE-3DBF068182DF}" type="presOf" srcId="{13FC837B-5FD2-4146-8979-64A1B9E9E77D}" destId="{48B81A3D-E4CE-4F96-B522-2DC46D820A51}" srcOrd="0" destOrd="0" presId="urn:microsoft.com/office/officeart/2005/8/layout/vList5"/>
    <dgm:cxn modelId="{07BD4693-580B-47D8-B22E-EF8EDA30AF70}" type="presOf" srcId="{9371A1D4-ADA3-4C9A-B4CB-9382B3370942}" destId="{0934E30D-5F24-4DCC-ADC9-05C6FF7CA6B7}" srcOrd="0" destOrd="0" presId="urn:microsoft.com/office/officeart/2005/8/layout/vList5"/>
    <dgm:cxn modelId="{519192D2-3EDF-4E4E-BC39-D5B15F367B26}" srcId="{C039B8A8-2ED4-4328-B27A-E94473426C3E}" destId="{0DECB9B3-ADA0-4D53-AB4C-88CAD57B98EC}" srcOrd="1" destOrd="0" parTransId="{39B36444-657A-4580-9506-E20BE560E967}" sibTransId="{D267B064-8D21-4BD3-9428-51F75B48BEBB}"/>
    <dgm:cxn modelId="{F86425DD-9036-440C-8E99-A58FB9705CE3}" type="presOf" srcId="{0DECB9B3-ADA0-4D53-AB4C-88CAD57B98EC}" destId="{48B81A3D-E4CE-4F96-B522-2DC46D820A51}" srcOrd="0" destOrd="1" presId="urn:microsoft.com/office/officeart/2005/8/layout/vList5"/>
    <dgm:cxn modelId="{D10C0DD7-646E-4297-905C-2FA9A1A10A03}" srcId="{9371A1D4-ADA3-4C9A-B4CB-9382B3370942}" destId="{6C63B8BE-1266-442A-A4F0-4FA25A655DE1}" srcOrd="0" destOrd="0" parTransId="{06B712D2-4476-4082-AFE4-2F84B8511678}" sibTransId="{925C5FA0-D93C-43F2-9EF9-9821CBB448C7}"/>
    <dgm:cxn modelId="{A6D3B360-60C2-4BAB-9D54-1C64784A9E1E}" type="presOf" srcId="{6C63B8BE-1266-442A-A4F0-4FA25A655DE1}" destId="{87296BCF-9754-42B1-8B62-4B841B06FFA2}" srcOrd="0" destOrd="0" presId="urn:microsoft.com/office/officeart/2005/8/layout/vList5"/>
    <dgm:cxn modelId="{94FC5882-C1B3-4B7C-951C-DCEFF3E65802}" type="presOf" srcId="{841323AD-333A-4813-B1AA-41B449C8E18B}" destId="{83729229-D98B-4864-ADD5-C940BBF21A13}" srcOrd="0" destOrd="0" presId="urn:microsoft.com/office/officeart/2005/8/layout/vList5"/>
    <dgm:cxn modelId="{7CA7A54C-ACB4-43B3-8D2B-40CCD0D30F2E}" type="presParOf" srcId="{83729229-D98B-4864-ADD5-C940BBF21A13}" destId="{C9BD4124-34ED-4B76-A326-89C3428CF0CE}" srcOrd="0" destOrd="0" presId="urn:microsoft.com/office/officeart/2005/8/layout/vList5"/>
    <dgm:cxn modelId="{961764D0-40D9-4C7F-865E-6D48D9025C85}" type="presParOf" srcId="{C9BD4124-34ED-4B76-A326-89C3428CF0CE}" destId="{EA2A6B54-C36F-4E89-960B-7B313275D741}" srcOrd="0" destOrd="0" presId="urn:microsoft.com/office/officeart/2005/8/layout/vList5"/>
    <dgm:cxn modelId="{DFA1A09C-B19E-4B73-8B8A-3C1D234C3B2D}" type="presParOf" srcId="{C9BD4124-34ED-4B76-A326-89C3428CF0CE}" destId="{DA511963-294E-4829-B580-2309D37998AE}" srcOrd="1" destOrd="0" presId="urn:microsoft.com/office/officeart/2005/8/layout/vList5"/>
    <dgm:cxn modelId="{1276F18C-5348-43D2-91E7-BDA3B2AE48B3}" type="presParOf" srcId="{83729229-D98B-4864-ADD5-C940BBF21A13}" destId="{59E7D7AA-87D1-4978-87CF-EBC69A2C4B1D}" srcOrd="1" destOrd="0" presId="urn:microsoft.com/office/officeart/2005/8/layout/vList5"/>
    <dgm:cxn modelId="{4D80A87D-51EF-4B64-B370-02FBA57F405B}" type="presParOf" srcId="{83729229-D98B-4864-ADD5-C940BBF21A13}" destId="{C4D2A6B3-17B5-4CD7-8CF7-069304A4F229}" srcOrd="2" destOrd="0" presId="urn:microsoft.com/office/officeart/2005/8/layout/vList5"/>
    <dgm:cxn modelId="{9816DB35-BC0E-4969-9734-E147F77BCF07}" type="presParOf" srcId="{C4D2A6B3-17B5-4CD7-8CF7-069304A4F229}" destId="{72993CAD-C082-4AEC-A4A6-1946E63C7817}" srcOrd="0" destOrd="0" presId="urn:microsoft.com/office/officeart/2005/8/layout/vList5"/>
    <dgm:cxn modelId="{E9B89010-2CDC-43DA-88F4-704A74662F2E}" type="presParOf" srcId="{C4D2A6B3-17B5-4CD7-8CF7-069304A4F229}" destId="{48B81A3D-E4CE-4F96-B522-2DC46D820A51}" srcOrd="1" destOrd="0" presId="urn:microsoft.com/office/officeart/2005/8/layout/vList5"/>
    <dgm:cxn modelId="{4BD8F0E7-5D26-427C-B4B2-E00C92E17720}" type="presParOf" srcId="{83729229-D98B-4864-ADD5-C940BBF21A13}" destId="{82A07F38-6FD0-4827-A21B-79D934875EB4}" srcOrd="3" destOrd="0" presId="urn:microsoft.com/office/officeart/2005/8/layout/vList5"/>
    <dgm:cxn modelId="{4A2D74B9-8DEE-447A-8243-61F91BEEDB74}" type="presParOf" srcId="{83729229-D98B-4864-ADD5-C940BBF21A13}" destId="{4366F464-C284-4003-BE6D-157569FA8707}" srcOrd="4" destOrd="0" presId="urn:microsoft.com/office/officeart/2005/8/layout/vList5"/>
    <dgm:cxn modelId="{13A93B38-8DE2-4107-B7D6-1227F9CBE51E}" type="presParOf" srcId="{4366F464-C284-4003-BE6D-157569FA8707}" destId="{0934E30D-5F24-4DCC-ADC9-05C6FF7CA6B7}" srcOrd="0" destOrd="0" presId="urn:microsoft.com/office/officeart/2005/8/layout/vList5"/>
    <dgm:cxn modelId="{5417C1E5-71AD-4D8A-8425-AED9B72BFB23}" type="presParOf" srcId="{4366F464-C284-4003-BE6D-157569FA8707}" destId="{87296BCF-9754-42B1-8B62-4B841B06FF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617BD4-FCB7-478C-895F-33FECB8741E3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56655429-7F6E-45AC-A41B-F2AD50F1B44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Методы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кинезиологии</a:t>
          </a:r>
        </a:p>
      </dgm:t>
    </dgm:pt>
    <dgm:pt modelId="{B3F83A09-3B2B-40F0-AA5A-2CE9E77C687D}" type="parTrans" cxnId="{3D3BCDBA-FC31-484D-B077-68342903A26C}">
      <dgm:prSet/>
      <dgm:spPr/>
      <dgm:t>
        <a:bodyPr/>
        <a:lstStyle/>
        <a:p>
          <a:endParaRPr lang="ru-RU"/>
        </a:p>
      </dgm:t>
    </dgm:pt>
    <dgm:pt modelId="{D580EA9C-2398-4628-A57F-FB6F4AB750C9}" type="sibTrans" cxnId="{3D3BCDBA-FC31-484D-B077-68342903A26C}">
      <dgm:prSet/>
      <dgm:spPr/>
      <dgm:t>
        <a:bodyPr/>
        <a:lstStyle/>
        <a:p>
          <a:endParaRPr lang="ru-RU"/>
        </a:p>
      </dgm:t>
    </dgm:pt>
    <dgm:pt modelId="{2448A0C9-3F0F-4263-9716-51CA079A95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Растяжки </a:t>
          </a:r>
        </a:p>
      </dgm:t>
    </dgm:pt>
    <dgm:pt modelId="{0590A85D-B9CC-4D03-8283-1FD30AC5C214}" type="parTrans" cxnId="{E9CC67B9-30C3-4923-B966-971323205222}">
      <dgm:prSet/>
      <dgm:spPr/>
      <dgm:t>
        <a:bodyPr/>
        <a:lstStyle/>
        <a:p>
          <a:endParaRPr lang="ru-RU"/>
        </a:p>
      </dgm:t>
    </dgm:pt>
    <dgm:pt modelId="{61994E30-2A54-4C9C-8AFD-FE1EB37B095E}" type="sibTrans" cxnId="{E9CC67B9-30C3-4923-B966-971323205222}">
      <dgm:prSet/>
      <dgm:spPr/>
      <dgm:t>
        <a:bodyPr/>
        <a:lstStyle/>
        <a:p>
          <a:endParaRPr lang="ru-RU"/>
        </a:p>
      </dgm:t>
    </dgm:pt>
    <dgm:pt modelId="{3335F9BD-06B4-43EB-BF7D-24272BF366A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Дыхательные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упражнения</a:t>
          </a:r>
        </a:p>
      </dgm:t>
    </dgm:pt>
    <dgm:pt modelId="{DCC0A5C3-ECAE-41EE-AFBD-B5B91A62E6BD}" type="parTrans" cxnId="{020509E3-1FE7-44C6-B3C7-C0E49DD3DA52}">
      <dgm:prSet/>
      <dgm:spPr/>
      <dgm:t>
        <a:bodyPr/>
        <a:lstStyle/>
        <a:p>
          <a:endParaRPr lang="ru-RU"/>
        </a:p>
      </dgm:t>
    </dgm:pt>
    <dgm:pt modelId="{87B53E6C-6A2B-4444-8158-022F3B825500}" type="sibTrans" cxnId="{020509E3-1FE7-44C6-B3C7-C0E49DD3DA52}">
      <dgm:prSet/>
      <dgm:spPr/>
      <dgm:t>
        <a:bodyPr/>
        <a:lstStyle/>
        <a:p>
          <a:endParaRPr lang="ru-RU"/>
        </a:p>
      </dgm:t>
    </dgm:pt>
    <dgm:pt modelId="{AE399879-179B-4CF9-98D5-740160C680C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Глазодви-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гательные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упражнения</a:t>
          </a:r>
        </a:p>
      </dgm:t>
    </dgm:pt>
    <dgm:pt modelId="{58D708F6-1D98-4F57-84FD-A5FB872FEC04}" type="parTrans" cxnId="{DE0F9F68-44A8-4940-926C-061BD3D55D22}">
      <dgm:prSet/>
      <dgm:spPr/>
      <dgm:t>
        <a:bodyPr/>
        <a:lstStyle/>
        <a:p>
          <a:endParaRPr lang="ru-RU"/>
        </a:p>
      </dgm:t>
    </dgm:pt>
    <dgm:pt modelId="{0EDBE8C0-2063-47DB-A189-C60C771E3D78}" type="sibTrans" cxnId="{DE0F9F68-44A8-4940-926C-061BD3D55D22}">
      <dgm:prSet/>
      <dgm:spPr/>
      <dgm:t>
        <a:bodyPr/>
        <a:lstStyle/>
        <a:p>
          <a:endParaRPr lang="ru-RU"/>
        </a:p>
      </dgm:t>
    </dgm:pt>
    <dgm:pt modelId="{59527864-2F15-4A0F-8010-14027E4AC09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Телесные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движения</a:t>
          </a:r>
        </a:p>
      </dgm:t>
    </dgm:pt>
    <dgm:pt modelId="{A389FF80-5B42-4623-AC98-F4DD161CA6B2}" type="parTrans" cxnId="{7EDE6CA7-55DC-4646-B60B-DCC249CE9318}">
      <dgm:prSet/>
      <dgm:spPr/>
      <dgm:t>
        <a:bodyPr/>
        <a:lstStyle/>
        <a:p>
          <a:endParaRPr lang="ru-RU"/>
        </a:p>
      </dgm:t>
    </dgm:pt>
    <dgm:pt modelId="{951871D0-2EAC-4760-8C89-DCBCA5FA8990}" type="sibTrans" cxnId="{7EDE6CA7-55DC-4646-B60B-DCC249CE9318}">
      <dgm:prSet/>
      <dgm:spPr/>
      <dgm:t>
        <a:bodyPr/>
        <a:lstStyle/>
        <a:p>
          <a:endParaRPr lang="ru-RU"/>
        </a:p>
      </dgm:t>
    </dgm:pt>
    <dgm:pt modelId="{22B7CC7B-D5E5-48C3-871F-11B147929DA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Упражнения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 релаксацию</a:t>
          </a:r>
        </a:p>
      </dgm:t>
    </dgm:pt>
    <dgm:pt modelId="{B4794CDF-00E3-4B79-BA14-C98EBAB3B4F7}" type="parTrans" cxnId="{B74FF63A-010C-460B-9781-07E5CA9978EA}">
      <dgm:prSet/>
      <dgm:spPr/>
      <dgm:t>
        <a:bodyPr/>
        <a:lstStyle/>
        <a:p>
          <a:endParaRPr lang="ru-RU"/>
        </a:p>
      </dgm:t>
    </dgm:pt>
    <dgm:pt modelId="{662CFA69-D233-47D5-8F61-B90B79245A15}" type="sibTrans" cxnId="{B74FF63A-010C-460B-9781-07E5CA9978EA}">
      <dgm:prSet/>
      <dgm:spPr/>
      <dgm:t>
        <a:bodyPr/>
        <a:lstStyle/>
        <a:p>
          <a:endParaRPr lang="ru-RU"/>
        </a:p>
      </dgm:t>
    </dgm:pt>
    <dgm:pt modelId="{6BC815AE-0C77-44AB-8F85-C0D48BF2BE3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Самомассаж</a:t>
          </a:r>
        </a:p>
      </dgm:t>
    </dgm:pt>
    <dgm:pt modelId="{E2740F70-5F2E-4771-AA4B-AB36733664BF}" type="parTrans" cxnId="{96F56857-A78D-4DED-924F-D8F0D22B0DE1}">
      <dgm:prSet/>
      <dgm:spPr/>
      <dgm:t>
        <a:bodyPr/>
        <a:lstStyle/>
        <a:p>
          <a:endParaRPr lang="ru-RU"/>
        </a:p>
      </dgm:t>
    </dgm:pt>
    <dgm:pt modelId="{1C787BD8-7EEA-4E2D-8A3C-9117784A774E}" type="sibTrans" cxnId="{96F56857-A78D-4DED-924F-D8F0D22B0DE1}">
      <dgm:prSet/>
      <dgm:spPr/>
      <dgm:t>
        <a:bodyPr/>
        <a:lstStyle/>
        <a:p>
          <a:endParaRPr lang="ru-RU"/>
        </a:p>
      </dgm:t>
    </dgm:pt>
    <dgm:pt modelId="{2B28A161-4196-449C-9280-C34D2D6461D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  </a:t>
          </a:r>
          <a:r>
            <a: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Упражнения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мелкую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моторику</a:t>
          </a:r>
        </a:p>
      </dgm:t>
    </dgm:pt>
    <dgm:pt modelId="{A679B146-688E-4D2F-99DE-CCE1D6876187}" type="parTrans" cxnId="{E26A30E9-02AF-45F3-B3BB-C915D374A599}">
      <dgm:prSet/>
      <dgm:spPr/>
      <dgm:t>
        <a:bodyPr/>
        <a:lstStyle/>
        <a:p>
          <a:endParaRPr lang="ru-RU"/>
        </a:p>
      </dgm:t>
    </dgm:pt>
    <dgm:pt modelId="{CEB08085-40B7-4307-A116-FDBAAEA78074}" type="sibTrans" cxnId="{E26A30E9-02AF-45F3-B3BB-C915D374A599}">
      <dgm:prSet/>
      <dgm:spPr/>
      <dgm:t>
        <a:bodyPr/>
        <a:lstStyle/>
        <a:p>
          <a:endParaRPr lang="ru-RU"/>
        </a:p>
      </dgm:t>
    </dgm:pt>
    <dgm:pt modelId="{49496FE2-B4AE-475D-91E7-427D6877A070}" type="pres">
      <dgm:prSet presAssocID="{51617BD4-FCB7-478C-895F-33FECB8741E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CC26C33-5AB9-4719-863E-ECE464D5E63C}" type="pres">
      <dgm:prSet presAssocID="{56655429-7F6E-45AC-A41B-F2AD50F1B44E}" presName="centerShape" presStyleLbl="node0" presStyleIdx="0" presStyleCnt="1" custScaleX="157362" custScaleY="128647" custLinFactNeighborX="1877" custLinFactNeighborY="-833"/>
      <dgm:spPr/>
      <dgm:t>
        <a:bodyPr/>
        <a:lstStyle/>
        <a:p>
          <a:endParaRPr lang="ru-RU"/>
        </a:p>
      </dgm:t>
    </dgm:pt>
    <dgm:pt modelId="{60BC6026-5523-4192-B18A-BDDE47768B91}" type="pres">
      <dgm:prSet presAssocID="{0590A85D-B9CC-4D03-8283-1FD30AC5C214}" presName="Name9" presStyleLbl="parChTrans1D2" presStyleIdx="0" presStyleCnt="7"/>
      <dgm:spPr/>
      <dgm:t>
        <a:bodyPr/>
        <a:lstStyle/>
        <a:p>
          <a:endParaRPr lang="ru-RU"/>
        </a:p>
      </dgm:t>
    </dgm:pt>
    <dgm:pt modelId="{07074B85-06AF-43A9-BF8C-51CC1E4F625A}" type="pres">
      <dgm:prSet presAssocID="{0590A85D-B9CC-4D03-8283-1FD30AC5C214}" presName="connTx" presStyleLbl="parChTrans1D2" presStyleIdx="0" presStyleCnt="7"/>
      <dgm:spPr/>
      <dgm:t>
        <a:bodyPr/>
        <a:lstStyle/>
        <a:p>
          <a:endParaRPr lang="ru-RU"/>
        </a:p>
      </dgm:t>
    </dgm:pt>
    <dgm:pt modelId="{2B0902A8-3575-4ADC-96FA-4376DEC55228}" type="pres">
      <dgm:prSet presAssocID="{2448A0C9-3F0F-4263-9716-51CA079A95ED}" presName="node" presStyleLbl="node1" presStyleIdx="0" presStyleCnt="7" custScaleX="131475" custScaleY="129700" custRadScaleRad="101995" custRadScaleInc="16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53B89-3AF0-4E81-9891-532D36022879}" type="pres">
      <dgm:prSet presAssocID="{DCC0A5C3-ECAE-41EE-AFBD-B5B91A62E6BD}" presName="Name9" presStyleLbl="parChTrans1D2" presStyleIdx="1" presStyleCnt="7"/>
      <dgm:spPr/>
      <dgm:t>
        <a:bodyPr/>
        <a:lstStyle/>
        <a:p>
          <a:endParaRPr lang="ru-RU"/>
        </a:p>
      </dgm:t>
    </dgm:pt>
    <dgm:pt modelId="{1E71A15A-20B9-4E7E-8B31-725E4EF030A5}" type="pres">
      <dgm:prSet presAssocID="{DCC0A5C3-ECAE-41EE-AFBD-B5B91A62E6BD}" presName="connTx" presStyleLbl="parChTrans1D2" presStyleIdx="1" presStyleCnt="7"/>
      <dgm:spPr/>
      <dgm:t>
        <a:bodyPr/>
        <a:lstStyle/>
        <a:p>
          <a:endParaRPr lang="ru-RU"/>
        </a:p>
      </dgm:t>
    </dgm:pt>
    <dgm:pt modelId="{E78342AF-3BEC-409D-8797-83B991460FD3}" type="pres">
      <dgm:prSet presAssocID="{3335F9BD-06B4-43EB-BF7D-24272BF366A8}" presName="node" presStyleLbl="node1" presStyleIdx="1" presStyleCnt="7" custScaleX="134552" custScaleY="127163" custRadScaleRad="129662" custRadScaleInc="20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9AC43-2189-4654-BDD3-B3CE645ED925}" type="pres">
      <dgm:prSet presAssocID="{58D708F6-1D98-4F57-84FD-A5FB872FEC04}" presName="Name9" presStyleLbl="parChTrans1D2" presStyleIdx="2" presStyleCnt="7"/>
      <dgm:spPr/>
      <dgm:t>
        <a:bodyPr/>
        <a:lstStyle/>
        <a:p>
          <a:endParaRPr lang="ru-RU"/>
        </a:p>
      </dgm:t>
    </dgm:pt>
    <dgm:pt modelId="{C5FC2FA9-4335-4FD3-9F02-0C3A295BF89A}" type="pres">
      <dgm:prSet presAssocID="{58D708F6-1D98-4F57-84FD-A5FB872FEC04}" presName="connTx" presStyleLbl="parChTrans1D2" presStyleIdx="2" presStyleCnt="7"/>
      <dgm:spPr/>
      <dgm:t>
        <a:bodyPr/>
        <a:lstStyle/>
        <a:p>
          <a:endParaRPr lang="ru-RU"/>
        </a:p>
      </dgm:t>
    </dgm:pt>
    <dgm:pt modelId="{CC861FFE-9AD9-40B5-889C-54CA25EFD186}" type="pres">
      <dgm:prSet presAssocID="{AE399879-179B-4CF9-98D5-740160C680C3}" presName="node" presStyleLbl="node1" presStyleIdx="2" presStyleCnt="7" custScaleX="135232" custScaleY="129449" custRadScaleRad="160825" custRadScaleInc="-18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05D4A-00C3-4F48-8EB1-12BBF4466225}" type="pres">
      <dgm:prSet presAssocID="{A389FF80-5B42-4623-AC98-F4DD161CA6B2}" presName="Name9" presStyleLbl="parChTrans1D2" presStyleIdx="3" presStyleCnt="7"/>
      <dgm:spPr/>
      <dgm:t>
        <a:bodyPr/>
        <a:lstStyle/>
        <a:p>
          <a:endParaRPr lang="ru-RU"/>
        </a:p>
      </dgm:t>
    </dgm:pt>
    <dgm:pt modelId="{29698B63-A061-4828-84DC-AE696194F140}" type="pres">
      <dgm:prSet presAssocID="{A389FF80-5B42-4623-AC98-F4DD161CA6B2}" presName="connTx" presStyleLbl="parChTrans1D2" presStyleIdx="3" presStyleCnt="7"/>
      <dgm:spPr/>
      <dgm:t>
        <a:bodyPr/>
        <a:lstStyle/>
        <a:p>
          <a:endParaRPr lang="ru-RU"/>
        </a:p>
      </dgm:t>
    </dgm:pt>
    <dgm:pt modelId="{9DD5507A-8688-4263-B859-8773448E2340}" type="pres">
      <dgm:prSet presAssocID="{59527864-2F15-4A0F-8010-14027E4AC095}" presName="node" presStyleLbl="node1" presStyleIdx="3" presStyleCnt="7" custScaleX="130694" custScaleY="129759" custRadScaleRad="111294" custRadScaleInc="-67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1D0BE2-75DD-48D7-A8A6-A1295B9CD875}" type="pres">
      <dgm:prSet presAssocID="{B4794CDF-00E3-4B79-BA14-C98EBAB3B4F7}" presName="Name9" presStyleLbl="parChTrans1D2" presStyleIdx="4" presStyleCnt="7"/>
      <dgm:spPr/>
      <dgm:t>
        <a:bodyPr/>
        <a:lstStyle/>
        <a:p>
          <a:endParaRPr lang="ru-RU"/>
        </a:p>
      </dgm:t>
    </dgm:pt>
    <dgm:pt modelId="{F9EF32BF-FBA3-4F33-9A4D-85403C8CBCDB}" type="pres">
      <dgm:prSet presAssocID="{B4794CDF-00E3-4B79-BA14-C98EBAB3B4F7}" presName="connTx" presStyleLbl="parChTrans1D2" presStyleIdx="4" presStyleCnt="7"/>
      <dgm:spPr/>
      <dgm:t>
        <a:bodyPr/>
        <a:lstStyle/>
        <a:p>
          <a:endParaRPr lang="ru-RU"/>
        </a:p>
      </dgm:t>
    </dgm:pt>
    <dgm:pt modelId="{A2D30A96-FE63-4F2E-A391-19D5800EE76B}" type="pres">
      <dgm:prSet presAssocID="{22B7CC7B-D5E5-48C3-871F-11B147929DAE}" presName="node" presStyleLbl="node1" presStyleIdx="4" presStyleCnt="7" custScaleX="150508" custScaleY="117798" custRadScaleRad="99862" custRadScaleInc="21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E82CA-47F8-47B8-B6BC-9D24F0966E5A}" type="pres">
      <dgm:prSet presAssocID="{E2740F70-5F2E-4771-AA4B-AB36733664BF}" presName="Name9" presStyleLbl="parChTrans1D2" presStyleIdx="5" presStyleCnt="7"/>
      <dgm:spPr/>
      <dgm:t>
        <a:bodyPr/>
        <a:lstStyle/>
        <a:p>
          <a:endParaRPr lang="ru-RU"/>
        </a:p>
      </dgm:t>
    </dgm:pt>
    <dgm:pt modelId="{92B0A696-8C5A-4502-A100-5AB4B4535FD3}" type="pres">
      <dgm:prSet presAssocID="{E2740F70-5F2E-4771-AA4B-AB36733664BF}" presName="connTx" presStyleLbl="parChTrans1D2" presStyleIdx="5" presStyleCnt="7"/>
      <dgm:spPr/>
      <dgm:t>
        <a:bodyPr/>
        <a:lstStyle/>
        <a:p>
          <a:endParaRPr lang="ru-RU"/>
        </a:p>
      </dgm:t>
    </dgm:pt>
    <dgm:pt modelId="{8ABDF7AC-B849-449D-82A0-BFDDAE9DA20F}" type="pres">
      <dgm:prSet presAssocID="{6BC815AE-0C77-44AB-8F85-C0D48BF2BE32}" presName="node" presStyleLbl="node1" presStyleIdx="5" presStyleCnt="7" custScaleX="142770" custScaleY="142386" custRadScaleRad="138586" custRadScaleInc="1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1D3B3-B176-47AA-9FEE-8191BE9EA4EC}" type="pres">
      <dgm:prSet presAssocID="{A679B146-688E-4D2F-99DE-CCE1D6876187}" presName="Name9" presStyleLbl="parChTrans1D2" presStyleIdx="6" presStyleCnt="7"/>
      <dgm:spPr/>
      <dgm:t>
        <a:bodyPr/>
        <a:lstStyle/>
        <a:p>
          <a:endParaRPr lang="ru-RU"/>
        </a:p>
      </dgm:t>
    </dgm:pt>
    <dgm:pt modelId="{1AA235CA-BAF7-4B7C-AD01-59714E98DCC7}" type="pres">
      <dgm:prSet presAssocID="{A679B146-688E-4D2F-99DE-CCE1D6876187}" presName="connTx" presStyleLbl="parChTrans1D2" presStyleIdx="6" presStyleCnt="7"/>
      <dgm:spPr/>
      <dgm:t>
        <a:bodyPr/>
        <a:lstStyle/>
        <a:p>
          <a:endParaRPr lang="ru-RU"/>
        </a:p>
      </dgm:t>
    </dgm:pt>
    <dgm:pt modelId="{00E805EE-3AFD-434A-B1AC-B47C31F42AFC}" type="pres">
      <dgm:prSet presAssocID="{2B28A161-4196-449C-9280-C34D2D6461D8}" presName="node" presStyleLbl="node1" presStyleIdx="6" presStyleCnt="7" custScaleX="142283" custScaleY="135767" custRadScaleRad="130297" custRadScaleInc="-13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488CC0-4E9E-428E-AD30-8D8C12E0006D}" type="presOf" srcId="{B4794CDF-00E3-4B79-BA14-C98EBAB3B4F7}" destId="{F9EF32BF-FBA3-4F33-9A4D-85403C8CBCDB}" srcOrd="1" destOrd="0" presId="urn:microsoft.com/office/officeart/2005/8/layout/radial1"/>
    <dgm:cxn modelId="{65DE4B32-88A3-445F-8357-45D16CE4F2E2}" type="presOf" srcId="{58D708F6-1D98-4F57-84FD-A5FB872FEC04}" destId="{D989AC43-2189-4654-BDD3-B3CE645ED925}" srcOrd="0" destOrd="0" presId="urn:microsoft.com/office/officeart/2005/8/layout/radial1"/>
    <dgm:cxn modelId="{7EDE6CA7-55DC-4646-B60B-DCC249CE9318}" srcId="{56655429-7F6E-45AC-A41B-F2AD50F1B44E}" destId="{59527864-2F15-4A0F-8010-14027E4AC095}" srcOrd="3" destOrd="0" parTransId="{A389FF80-5B42-4623-AC98-F4DD161CA6B2}" sibTransId="{951871D0-2EAC-4760-8C89-DCBCA5FA8990}"/>
    <dgm:cxn modelId="{96F56857-A78D-4DED-924F-D8F0D22B0DE1}" srcId="{56655429-7F6E-45AC-A41B-F2AD50F1B44E}" destId="{6BC815AE-0C77-44AB-8F85-C0D48BF2BE32}" srcOrd="5" destOrd="0" parTransId="{E2740F70-5F2E-4771-AA4B-AB36733664BF}" sibTransId="{1C787BD8-7EEA-4E2D-8A3C-9117784A774E}"/>
    <dgm:cxn modelId="{3D3BCDBA-FC31-484D-B077-68342903A26C}" srcId="{51617BD4-FCB7-478C-895F-33FECB8741E3}" destId="{56655429-7F6E-45AC-A41B-F2AD50F1B44E}" srcOrd="0" destOrd="0" parTransId="{B3F83A09-3B2B-40F0-AA5A-2CE9E77C687D}" sibTransId="{D580EA9C-2398-4628-A57F-FB6F4AB750C9}"/>
    <dgm:cxn modelId="{99FFBB07-F20E-4916-9814-B5DCBD8EEA6A}" type="presOf" srcId="{A389FF80-5B42-4623-AC98-F4DD161CA6B2}" destId="{C0105D4A-00C3-4F48-8EB1-12BBF4466225}" srcOrd="0" destOrd="0" presId="urn:microsoft.com/office/officeart/2005/8/layout/radial1"/>
    <dgm:cxn modelId="{2E3FBBBD-BDFC-42AD-8532-6308C9577B0B}" type="presOf" srcId="{DCC0A5C3-ECAE-41EE-AFBD-B5B91A62E6BD}" destId="{1E71A15A-20B9-4E7E-8B31-725E4EF030A5}" srcOrd="1" destOrd="0" presId="urn:microsoft.com/office/officeart/2005/8/layout/radial1"/>
    <dgm:cxn modelId="{426BDE5B-159D-4447-97D7-53CD0A88843E}" type="presOf" srcId="{6BC815AE-0C77-44AB-8F85-C0D48BF2BE32}" destId="{8ABDF7AC-B849-449D-82A0-BFDDAE9DA20F}" srcOrd="0" destOrd="0" presId="urn:microsoft.com/office/officeart/2005/8/layout/radial1"/>
    <dgm:cxn modelId="{EF4FB61D-2137-46B1-8D1E-3E5480F2D747}" type="presOf" srcId="{A389FF80-5B42-4623-AC98-F4DD161CA6B2}" destId="{29698B63-A061-4828-84DC-AE696194F140}" srcOrd="1" destOrd="0" presId="urn:microsoft.com/office/officeart/2005/8/layout/radial1"/>
    <dgm:cxn modelId="{96D51354-999D-47C6-A64D-27C4EEFD29B4}" type="presOf" srcId="{E2740F70-5F2E-4771-AA4B-AB36733664BF}" destId="{E6EE82CA-47F8-47B8-B6BC-9D24F0966E5A}" srcOrd="0" destOrd="0" presId="urn:microsoft.com/office/officeart/2005/8/layout/radial1"/>
    <dgm:cxn modelId="{6FE420B7-4AC6-4348-9AA1-A274577FD007}" type="presOf" srcId="{56655429-7F6E-45AC-A41B-F2AD50F1B44E}" destId="{CCC26C33-5AB9-4719-863E-ECE464D5E63C}" srcOrd="0" destOrd="0" presId="urn:microsoft.com/office/officeart/2005/8/layout/radial1"/>
    <dgm:cxn modelId="{93C03A8B-804D-43CA-879A-8E73D8299D8F}" type="presOf" srcId="{A679B146-688E-4D2F-99DE-CCE1D6876187}" destId="{D8A1D3B3-B176-47AA-9FEE-8191BE9EA4EC}" srcOrd="0" destOrd="0" presId="urn:microsoft.com/office/officeart/2005/8/layout/radial1"/>
    <dgm:cxn modelId="{ECEDA68A-C482-4107-98CF-E77913939D0C}" type="presOf" srcId="{DCC0A5C3-ECAE-41EE-AFBD-B5B91A62E6BD}" destId="{0F653B89-3AF0-4E81-9891-532D36022879}" srcOrd="0" destOrd="0" presId="urn:microsoft.com/office/officeart/2005/8/layout/radial1"/>
    <dgm:cxn modelId="{9BC4D70D-DD55-4D9D-859F-5755A5C72495}" type="presOf" srcId="{58D708F6-1D98-4F57-84FD-A5FB872FEC04}" destId="{C5FC2FA9-4335-4FD3-9F02-0C3A295BF89A}" srcOrd="1" destOrd="0" presId="urn:microsoft.com/office/officeart/2005/8/layout/radial1"/>
    <dgm:cxn modelId="{ED91DAFC-0FA1-4F31-8A5A-91FE2A59ECD0}" type="presOf" srcId="{0590A85D-B9CC-4D03-8283-1FD30AC5C214}" destId="{60BC6026-5523-4192-B18A-BDDE47768B91}" srcOrd="0" destOrd="0" presId="urn:microsoft.com/office/officeart/2005/8/layout/radial1"/>
    <dgm:cxn modelId="{63999538-2F39-4A94-AA4C-C6E1D61AFC85}" type="presOf" srcId="{E2740F70-5F2E-4771-AA4B-AB36733664BF}" destId="{92B0A696-8C5A-4502-A100-5AB4B4535FD3}" srcOrd="1" destOrd="0" presId="urn:microsoft.com/office/officeart/2005/8/layout/radial1"/>
    <dgm:cxn modelId="{E26A30E9-02AF-45F3-B3BB-C915D374A599}" srcId="{56655429-7F6E-45AC-A41B-F2AD50F1B44E}" destId="{2B28A161-4196-449C-9280-C34D2D6461D8}" srcOrd="6" destOrd="0" parTransId="{A679B146-688E-4D2F-99DE-CCE1D6876187}" sibTransId="{CEB08085-40B7-4307-A116-FDBAAEA78074}"/>
    <dgm:cxn modelId="{4DCCF18D-A81E-4964-881B-3DAEBCE05B83}" type="presOf" srcId="{2448A0C9-3F0F-4263-9716-51CA079A95ED}" destId="{2B0902A8-3575-4ADC-96FA-4376DEC55228}" srcOrd="0" destOrd="0" presId="urn:microsoft.com/office/officeart/2005/8/layout/radial1"/>
    <dgm:cxn modelId="{020509E3-1FE7-44C6-B3C7-C0E49DD3DA52}" srcId="{56655429-7F6E-45AC-A41B-F2AD50F1B44E}" destId="{3335F9BD-06B4-43EB-BF7D-24272BF366A8}" srcOrd="1" destOrd="0" parTransId="{DCC0A5C3-ECAE-41EE-AFBD-B5B91A62E6BD}" sibTransId="{87B53E6C-6A2B-4444-8158-022F3B825500}"/>
    <dgm:cxn modelId="{3EBF2944-4BB7-4ED5-A684-7B5C867660AB}" type="presOf" srcId="{2B28A161-4196-449C-9280-C34D2D6461D8}" destId="{00E805EE-3AFD-434A-B1AC-B47C31F42AFC}" srcOrd="0" destOrd="0" presId="urn:microsoft.com/office/officeart/2005/8/layout/radial1"/>
    <dgm:cxn modelId="{761B3CC2-13BF-4866-B849-CEB37900D83B}" type="presOf" srcId="{0590A85D-B9CC-4D03-8283-1FD30AC5C214}" destId="{07074B85-06AF-43A9-BF8C-51CC1E4F625A}" srcOrd="1" destOrd="0" presId="urn:microsoft.com/office/officeart/2005/8/layout/radial1"/>
    <dgm:cxn modelId="{B74FF63A-010C-460B-9781-07E5CA9978EA}" srcId="{56655429-7F6E-45AC-A41B-F2AD50F1B44E}" destId="{22B7CC7B-D5E5-48C3-871F-11B147929DAE}" srcOrd="4" destOrd="0" parTransId="{B4794CDF-00E3-4B79-BA14-C98EBAB3B4F7}" sibTransId="{662CFA69-D233-47D5-8F61-B90B79245A15}"/>
    <dgm:cxn modelId="{4F67BD18-962E-45ED-8721-1E4625CB45FB}" type="presOf" srcId="{51617BD4-FCB7-478C-895F-33FECB8741E3}" destId="{49496FE2-B4AE-475D-91E7-427D6877A070}" srcOrd="0" destOrd="0" presId="urn:microsoft.com/office/officeart/2005/8/layout/radial1"/>
    <dgm:cxn modelId="{DE0F9F68-44A8-4940-926C-061BD3D55D22}" srcId="{56655429-7F6E-45AC-A41B-F2AD50F1B44E}" destId="{AE399879-179B-4CF9-98D5-740160C680C3}" srcOrd="2" destOrd="0" parTransId="{58D708F6-1D98-4F57-84FD-A5FB872FEC04}" sibTransId="{0EDBE8C0-2063-47DB-A189-C60C771E3D78}"/>
    <dgm:cxn modelId="{D3E12712-3B60-4F6D-9F8C-44FDCACE7F6F}" type="presOf" srcId="{59527864-2F15-4A0F-8010-14027E4AC095}" destId="{9DD5507A-8688-4263-B859-8773448E2340}" srcOrd="0" destOrd="0" presId="urn:microsoft.com/office/officeart/2005/8/layout/radial1"/>
    <dgm:cxn modelId="{36EA780E-DC17-4974-9222-A702E4DD7369}" type="presOf" srcId="{AE399879-179B-4CF9-98D5-740160C680C3}" destId="{CC861FFE-9AD9-40B5-889C-54CA25EFD186}" srcOrd="0" destOrd="0" presId="urn:microsoft.com/office/officeart/2005/8/layout/radial1"/>
    <dgm:cxn modelId="{194BA2E2-CF71-42A1-BA4C-15344C278127}" type="presOf" srcId="{A679B146-688E-4D2F-99DE-CCE1D6876187}" destId="{1AA235CA-BAF7-4B7C-AD01-59714E98DCC7}" srcOrd="1" destOrd="0" presId="urn:microsoft.com/office/officeart/2005/8/layout/radial1"/>
    <dgm:cxn modelId="{7F65C21B-03E3-495B-ABCC-E7896C3DD5C8}" type="presOf" srcId="{22B7CC7B-D5E5-48C3-871F-11B147929DAE}" destId="{A2D30A96-FE63-4F2E-A391-19D5800EE76B}" srcOrd="0" destOrd="0" presId="urn:microsoft.com/office/officeart/2005/8/layout/radial1"/>
    <dgm:cxn modelId="{A69D7C70-B233-4597-AB04-871EF4933702}" type="presOf" srcId="{B4794CDF-00E3-4B79-BA14-C98EBAB3B4F7}" destId="{941D0BE2-75DD-48D7-A8A6-A1295B9CD875}" srcOrd="0" destOrd="0" presId="urn:microsoft.com/office/officeart/2005/8/layout/radial1"/>
    <dgm:cxn modelId="{E9CC67B9-30C3-4923-B966-971323205222}" srcId="{56655429-7F6E-45AC-A41B-F2AD50F1B44E}" destId="{2448A0C9-3F0F-4263-9716-51CA079A95ED}" srcOrd="0" destOrd="0" parTransId="{0590A85D-B9CC-4D03-8283-1FD30AC5C214}" sibTransId="{61994E30-2A54-4C9C-8AFD-FE1EB37B095E}"/>
    <dgm:cxn modelId="{C49E2A36-C596-4A73-8036-4B3EE3B097F4}" type="presOf" srcId="{3335F9BD-06B4-43EB-BF7D-24272BF366A8}" destId="{E78342AF-3BEC-409D-8797-83B991460FD3}" srcOrd="0" destOrd="0" presId="urn:microsoft.com/office/officeart/2005/8/layout/radial1"/>
    <dgm:cxn modelId="{5E7013BA-6602-4AA9-BA13-3FF835FD49A2}" type="presParOf" srcId="{49496FE2-B4AE-475D-91E7-427D6877A070}" destId="{CCC26C33-5AB9-4719-863E-ECE464D5E63C}" srcOrd="0" destOrd="0" presId="urn:microsoft.com/office/officeart/2005/8/layout/radial1"/>
    <dgm:cxn modelId="{EBF7C51C-AAF3-4C65-A87B-F1BBDEDEB908}" type="presParOf" srcId="{49496FE2-B4AE-475D-91E7-427D6877A070}" destId="{60BC6026-5523-4192-B18A-BDDE47768B91}" srcOrd="1" destOrd="0" presId="urn:microsoft.com/office/officeart/2005/8/layout/radial1"/>
    <dgm:cxn modelId="{6DF2AC58-7453-4912-A5B7-A4709B4D7382}" type="presParOf" srcId="{60BC6026-5523-4192-B18A-BDDE47768B91}" destId="{07074B85-06AF-43A9-BF8C-51CC1E4F625A}" srcOrd="0" destOrd="0" presId="urn:microsoft.com/office/officeart/2005/8/layout/radial1"/>
    <dgm:cxn modelId="{FE27CE8F-08E5-41CA-9E19-FF4EF5AB557E}" type="presParOf" srcId="{49496FE2-B4AE-475D-91E7-427D6877A070}" destId="{2B0902A8-3575-4ADC-96FA-4376DEC55228}" srcOrd="2" destOrd="0" presId="urn:microsoft.com/office/officeart/2005/8/layout/radial1"/>
    <dgm:cxn modelId="{1B09850E-59C7-44F2-AECD-CDA9BA5BC7B4}" type="presParOf" srcId="{49496FE2-B4AE-475D-91E7-427D6877A070}" destId="{0F653B89-3AF0-4E81-9891-532D36022879}" srcOrd="3" destOrd="0" presId="urn:microsoft.com/office/officeart/2005/8/layout/radial1"/>
    <dgm:cxn modelId="{46C490C3-A624-4ACF-966E-8CA4E8A7ECEF}" type="presParOf" srcId="{0F653B89-3AF0-4E81-9891-532D36022879}" destId="{1E71A15A-20B9-4E7E-8B31-725E4EF030A5}" srcOrd="0" destOrd="0" presId="urn:microsoft.com/office/officeart/2005/8/layout/radial1"/>
    <dgm:cxn modelId="{EA717703-B146-49C9-A00F-1557BFAE099F}" type="presParOf" srcId="{49496FE2-B4AE-475D-91E7-427D6877A070}" destId="{E78342AF-3BEC-409D-8797-83B991460FD3}" srcOrd="4" destOrd="0" presId="urn:microsoft.com/office/officeart/2005/8/layout/radial1"/>
    <dgm:cxn modelId="{EC357BE0-543E-46A7-87C2-7F8CB2C2A3E9}" type="presParOf" srcId="{49496FE2-B4AE-475D-91E7-427D6877A070}" destId="{D989AC43-2189-4654-BDD3-B3CE645ED925}" srcOrd="5" destOrd="0" presId="urn:microsoft.com/office/officeart/2005/8/layout/radial1"/>
    <dgm:cxn modelId="{F497ABEA-BC31-4E68-9D04-B3A2A4835774}" type="presParOf" srcId="{D989AC43-2189-4654-BDD3-B3CE645ED925}" destId="{C5FC2FA9-4335-4FD3-9F02-0C3A295BF89A}" srcOrd="0" destOrd="0" presId="urn:microsoft.com/office/officeart/2005/8/layout/radial1"/>
    <dgm:cxn modelId="{CFCAB9D1-5CBA-46B9-8D49-BF9E247AFAAB}" type="presParOf" srcId="{49496FE2-B4AE-475D-91E7-427D6877A070}" destId="{CC861FFE-9AD9-40B5-889C-54CA25EFD186}" srcOrd="6" destOrd="0" presId="urn:microsoft.com/office/officeart/2005/8/layout/radial1"/>
    <dgm:cxn modelId="{AEE33BF1-D096-4138-A011-EBF5C1C344CA}" type="presParOf" srcId="{49496FE2-B4AE-475D-91E7-427D6877A070}" destId="{C0105D4A-00C3-4F48-8EB1-12BBF4466225}" srcOrd="7" destOrd="0" presId="urn:microsoft.com/office/officeart/2005/8/layout/radial1"/>
    <dgm:cxn modelId="{DE25E7F6-E658-4068-8736-8F63CF397B65}" type="presParOf" srcId="{C0105D4A-00C3-4F48-8EB1-12BBF4466225}" destId="{29698B63-A061-4828-84DC-AE696194F140}" srcOrd="0" destOrd="0" presId="urn:microsoft.com/office/officeart/2005/8/layout/radial1"/>
    <dgm:cxn modelId="{7E80BB91-12A5-4C44-B2C6-C165BDB75CFC}" type="presParOf" srcId="{49496FE2-B4AE-475D-91E7-427D6877A070}" destId="{9DD5507A-8688-4263-B859-8773448E2340}" srcOrd="8" destOrd="0" presId="urn:microsoft.com/office/officeart/2005/8/layout/radial1"/>
    <dgm:cxn modelId="{ABA352F8-7BF1-4969-84C7-54E893B78656}" type="presParOf" srcId="{49496FE2-B4AE-475D-91E7-427D6877A070}" destId="{941D0BE2-75DD-48D7-A8A6-A1295B9CD875}" srcOrd="9" destOrd="0" presId="urn:microsoft.com/office/officeart/2005/8/layout/radial1"/>
    <dgm:cxn modelId="{45C7B556-3C33-4F10-9F34-87D41B7B897B}" type="presParOf" srcId="{941D0BE2-75DD-48D7-A8A6-A1295B9CD875}" destId="{F9EF32BF-FBA3-4F33-9A4D-85403C8CBCDB}" srcOrd="0" destOrd="0" presId="urn:microsoft.com/office/officeart/2005/8/layout/radial1"/>
    <dgm:cxn modelId="{F3B9DCAA-4B29-49F1-B1B2-E89A84420353}" type="presParOf" srcId="{49496FE2-B4AE-475D-91E7-427D6877A070}" destId="{A2D30A96-FE63-4F2E-A391-19D5800EE76B}" srcOrd="10" destOrd="0" presId="urn:microsoft.com/office/officeart/2005/8/layout/radial1"/>
    <dgm:cxn modelId="{EEB03B7B-2150-48F6-B53C-A3AA1A6F14CA}" type="presParOf" srcId="{49496FE2-B4AE-475D-91E7-427D6877A070}" destId="{E6EE82CA-47F8-47B8-B6BC-9D24F0966E5A}" srcOrd="11" destOrd="0" presId="urn:microsoft.com/office/officeart/2005/8/layout/radial1"/>
    <dgm:cxn modelId="{2EDB8971-6FF8-410C-BC31-DD8256D6C233}" type="presParOf" srcId="{E6EE82CA-47F8-47B8-B6BC-9D24F0966E5A}" destId="{92B0A696-8C5A-4502-A100-5AB4B4535FD3}" srcOrd="0" destOrd="0" presId="urn:microsoft.com/office/officeart/2005/8/layout/radial1"/>
    <dgm:cxn modelId="{88CDE51C-8597-4DC6-AABF-AA03C9160AE7}" type="presParOf" srcId="{49496FE2-B4AE-475D-91E7-427D6877A070}" destId="{8ABDF7AC-B849-449D-82A0-BFDDAE9DA20F}" srcOrd="12" destOrd="0" presId="urn:microsoft.com/office/officeart/2005/8/layout/radial1"/>
    <dgm:cxn modelId="{7E8D1DBB-7E71-4486-A05E-ECCC78281235}" type="presParOf" srcId="{49496FE2-B4AE-475D-91E7-427D6877A070}" destId="{D8A1D3B3-B176-47AA-9FEE-8191BE9EA4EC}" srcOrd="13" destOrd="0" presId="urn:microsoft.com/office/officeart/2005/8/layout/radial1"/>
    <dgm:cxn modelId="{50A96B56-9E13-4E02-B2A4-C5107EB36CE6}" type="presParOf" srcId="{D8A1D3B3-B176-47AA-9FEE-8191BE9EA4EC}" destId="{1AA235CA-BAF7-4B7C-AD01-59714E98DCC7}" srcOrd="0" destOrd="0" presId="urn:microsoft.com/office/officeart/2005/8/layout/radial1"/>
    <dgm:cxn modelId="{33AEEED3-3458-40D2-90FB-9F081332FBB2}" type="presParOf" srcId="{49496FE2-B4AE-475D-91E7-427D6877A070}" destId="{00E805EE-3AFD-434A-B1AC-B47C31F42AFC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6F961-59BC-492F-8826-CAD60CD51123}">
      <dsp:nvSpPr>
        <dsp:cNvPr id="0" name=""/>
        <dsp:cNvSpPr/>
      </dsp:nvSpPr>
      <dsp:spPr>
        <a:xfrm>
          <a:off x="0" y="0"/>
          <a:ext cx="7161195" cy="15060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  <a:cs typeface="+mn-cs"/>
            </a:rPr>
            <a:t>арт-терапия</a:t>
          </a:r>
          <a:endParaRPr lang="ru-RU" sz="4800" b="1" kern="1200" dirty="0">
            <a:solidFill>
              <a:schemeClr val="accent3">
                <a:lumMod val="75000"/>
              </a:schemeClr>
            </a:solidFill>
            <a:latin typeface="Cambria" pitchFamily="18" charset="0"/>
            <a:ea typeface="Cambria" pitchFamily="18" charset="0"/>
            <a:cs typeface="+mn-cs"/>
          </a:endParaRPr>
        </a:p>
      </dsp:txBody>
      <dsp:txXfrm>
        <a:off x="44111" y="44111"/>
        <a:ext cx="5536024" cy="1417852"/>
      </dsp:txXfrm>
    </dsp:sp>
    <dsp:sp modelId="{76003FCD-60EA-432A-B35F-05C5A3F5C1A7}">
      <dsp:nvSpPr>
        <dsp:cNvPr id="0" name=""/>
        <dsp:cNvSpPr/>
      </dsp:nvSpPr>
      <dsp:spPr>
        <a:xfrm>
          <a:off x="631870" y="1757086"/>
          <a:ext cx="7161195" cy="15060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err="1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  <a:cs typeface="+mn-cs"/>
            </a:rPr>
            <a:t>доизобразительный</a:t>
          </a:r>
          <a:r>
            <a:rPr lang="ru-RU" sz="4000" b="1" kern="1200" dirty="0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  <a:cs typeface="+mn-cs"/>
            </a:rPr>
            <a:t> период</a:t>
          </a:r>
          <a:endParaRPr lang="ru-RU" sz="4000" b="1" kern="1200" dirty="0">
            <a:solidFill>
              <a:schemeClr val="accent3">
                <a:lumMod val="75000"/>
              </a:schemeClr>
            </a:solidFill>
            <a:latin typeface="Cambria" pitchFamily="18" charset="0"/>
            <a:ea typeface="Cambria" pitchFamily="18" charset="0"/>
            <a:cs typeface="+mn-cs"/>
          </a:endParaRPr>
        </a:p>
      </dsp:txBody>
      <dsp:txXfrm>
        <a:off x="675981" y="1801197"/>
        <a:ext cx="5462155" cy="1417852"/>
      </dsp:txXfrm>
    </dsp:sp>
    <dsp:sp modelId="{3CAF2D0B-70C1-4FA2-B804-BD62F8DE46C4}">
      <dsp:nvSpPr>
        <dsp:cNvPr id="0" name=""/>
        <dsp:cNvSpPr/>
      </dsp:nvSpPr>
      <dsp:spPr>
        <a:xfrm>
          <a:off x="1263740" y="3514173"/>
          <a:ext cx="7161195" cy="15060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  <a:cs typeface="+mn-cs"/>
            </a:rPr>
            <a:t>активное развитие, адаптация</a:t>
          </a:r>
          <a:endParaRPr lang="ru-RU" sz="4000" b="1" kern="1200" dirty="0">
            <a:solidFill>
              <a:schemeClr val="accent3">
                <a:lumMod val="75000"/>
              </a:schemeClr>
            </a:solidFill>
            <a:latin typeface="Cambria" pitchFamily="18" charset="0"/>
            <a:ea typeface="Cambria" pitchFamily="18" charset="0"/>
            <a:cs typeface="+mn-cs"/>
          </a:endParaRPr>
        </a:p>
      </dsp:txBody>
      <dsp:txXfrm>
        <a:off x="1307851" y="3558284"/>
        <a:ext cx="5462155" cy="1417852"/>
      </dsp:txXfrm>
    </dsp:sp>
    <dsp:sp modelId="{34AFB9C8-C3AC-44DB-AF49-525A35C5F973}">
      <dsp:nvSpPr>
        <dsp:cNvPr id="0" name=""/>
        <dsp:cNvSpPr/>
      </dsp:nvSpPr>
      <dsp:spPr>
        <a:xfrm>
          <a:off x="6182247" y="1142106"/>
          <a:ext cx="978948" cy="97894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402510" y="1142106"/>
        <a:ext cx="538422" cy="736658"/>
      </dsp:txXfrm>
    </dsp:sp>
    <dsp:sp modelId="{66C22C02-E639-4336-9F9A-89BD7AFA4195}">
      <dsp:nvSpPr>
        <dsp:cNvPr id="0" name=""/>
        <dsp:cNvSpPr/>
      </dsp:nvSpPr>
      <dsp:spPr>
        <a:xfrm>
          <a:off x="6814117" y="2889152"/>
          <a:ext cx="978948" cy="97894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034380" y="2889152"/>
        <a:ext cx="538422" cy="7366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11963-294E-4829-B580-2309D37998AE}">
      <dsp:nvSpPr>
        <dsp:cNvPr id="0" name=""/>
        <dsp:cNvSpPr/>
      </dsp:nvSpPr>
      <dsp:spPr>
        <a:xfrm rot="5400000">
          <a:off x="5223103" y="-2134570"/>
          <a:ext cx="1221028" cy="549046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</a:rPr>
            <a:t>Организация взаимодействия родителя с консультантом, в результате которого запрашиваемая информация становиться ресурсом для семьи.</a:t>
          </a:r>
          <a:endParaRPr lang="ru-RU" sz="1800" kern="1200" dirty="0">
            <a:solidFill>
              <a:srgbClr val="002060"/>
            </a:solidFill>
          </a:endParaRPr>
        </a:p>
      </dsp:txBody>
      <dsp:txXfrm rot="-5400000">
        <a:off x="3088385" y="59754"/>
        <a:ext cx="5430858" cy="1101816"/>
      </dsp:txXfrm>
    </dsp:sp>
    <dsp:sp modelId="{EA2A6B54-C36F-4E89-960B-7B313275D741}">
      <dsp:nvSpPr>
        <dsp:cNvPr id="0" name=""/>
        <dsp:cNvSpPr/>
      </dsp:nvSpPr>
      <dsp:spPr>
        <a:xfrm>
          <a:off x="0" y="119609"/>
          <a:ext cx="3088386" cy="9821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Информирование</a:t>
          </a:r>
          <a:endParaRPr lang="ru-RU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42" y="167551"/>
        <a:ext cx="2992502" cy="886220"/>
      </dsp:txXfrm>
    </dsp:sp>
    <dsp:sp modelId="{48B81A3D-E4CE-4F96-B522-2DC46D820A51}">
      <dsp:nvSpPr>
        <dsp:cNvPr id="0" name=""/>
        <dsp:cNvSpPr/>
      </dsp:nvSpPr>
      <dsp:spPr>
        <a:xfrm rot="5400000">
          <a:off x="5187013" y="-756345"/>
          <a:ext cx="1293208" cy="549046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rgbClr val="00206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</a:rPr>
            <a:t>Совместная алгоритмизация работы по решению запросов семьи</a:t>
          </a:r>
          <a:endParaRPr lang="ru-RU" sz="1800" kern="1200" dirty="0">
            <a:solidFill>
              <a:srgbClr val="002060"/>
            </a:solidFill>
          </a:endParaRPr>
        </a:p>
      </dsp:txBody>
      <dsp:txXfrm rot="-5400000">
        <a:off x="3088386" y="1405411"/>
        <a:ext cx="5427335" cy="1166950"/>
      </dsp:txXfrm>
    </dsp:sp>
    <dsp:sp modelId="{72993CAD-C082-4AEC-A4A6-1946E63C7817}">
      <dsp:nvSpPr>
        <dsp:cNvPr id="0" name=""/>
        <dsp:cNvSpPr/>
      </dsp:nvSpPr>
      <dsp:spPr>
        <a:xfrm>
          <a:off x="0" y="1507789"/>
          <a:ext cx="3088386" cy="9621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Планирование</a:t>
          </a:r>
          <a:endParaRPr lang="ru-RU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970" y="1554759"/>
        <a:ext cx="2994446" cy="868254"/>
      </dsp:txXfrm>
    </dsp:sp>
    <dsp:sp modelId="{87296BCF-9754-42B1-8B62-4B841B06FFA2}">
      <dsp:nvSpPr>
        <dsp:cNvPr id="0" name=""/>
        <dsp:cNvSpPr/>
      </dsp:nvSpPr>
      <dsp:spPr>
        <a:xfrm rot="5400000">
          <a:off x="4813278" y="1031853"/>
          <a:ext cx="2040679" cy="549046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</a:rPr>
            <a:t>Помощь семьи в формулировании и реализации «образа будущего», связанного с образовательными, личностным и профессиональным маршрутами ребенка с особыми потребностями</a:t>
          </a:r>
          <a:endParaRPr lang="ru-RU" sz="1800" kern="1200" dirty="0">
            <a:solidFill>
              <a:srgbClr val="002060"/>
            </a:solidFill>
          </a:endParaRPr>
        </a:p>
      </dsp:txBody>
      <dsp:txXfrm rot="-5400000">
        <a:off x="3088386" y="2856363"/>
        <a:ext cx="5390846" cy="1841443"/>
      </dsp:txXfrm>
    </dsp:sp>
    <dsp:sp modelId="{0934E30D-5F24-4DCC-ADC9-05C6FF7CA6B7}">
      <dsp:nvSpPr>
        <dsp:cNvPr id="0" name=""/>
        <dsp:cNvSpPr/>
      </dsp:nvSpPr>
      <dsp:spPr>
        <a:xfrm>
          <a:off x="0" y="3309840"/>
          <a:ext cx="3088386" cy="9341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Консультирование</a:t>
          </a:r>
          <a:endParaRPr lang="ru-RU" sz="2700" kern="1200" dirty="0"/>
        </a:p>
      </dsp:txBody>
      <dsp:txXfrm>
        <a:off x="45604" y="3355444"/>
        <a:ext cx="2997178" cy="842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26C33-5AB9-4719-863E-ECE464D5E63C}">
      <dsp:nvSpPr>
        <dsp:cNvPr id="0" name=""/>
        <dsp:cNvSpPr/>
      </dsp:nvSpPr>
      <dsp:spPr>
        <a:xfrm>
          <a:off x="3454724" y="1873905"/>
          <a:ext cx="2188934" cy="1789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Методы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кинезиологии</a:t>
          </a:r>
        </a:p>
      </dsp:txBody>
      <dsp:txXfrm>
        <a:off x="3775286" y="2135972"/>
        <a:ext cx="1547810" cy="1265369"/>
      </dsp:txXfrm>
    </dsp:sp>
    <dsp:sp modelId="{60BC6026-5523-4192-B18A-BDDE47768B91}">
      <dsp:nvSpPr>
        <dsp:cNvPr id="0" name=""/>
        <dsp:cNvSpPr/>
      </dsp:nvSpPr>
      <dsp:spPr>
        <a:xfrm rot="16332885">
          <a:off x="4460495" y="1732125"/>
          <a:ext cx="256476" cy="28166"/>
        </a:xfrm>
        <a:custGeom>
          <a:avLst/>
          <a:gdLst/>
          <a:ahLst/>
          <a:cxnLst/>
          <a:rect l="0" t="0" r="0" b="0"/>
          <a:pathLst>
            <a:path>
              <a:moveTo>
                <a:pt x="0" y="14083"/>
              </a:moveTo>
              <a:lnTo>
                <a:pt x="256476" y="1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82322" y="1739797"/>
        <a:ext cx="12823" cy="12823"/>
      </dsp:txXfrm>
    </dsp:sp>
    <dsp:sp modelId="{2B0902A8-3575-4ADC-96FA-4376DEC55228}">
      <dsp:nvSpPr>
        <dsp:cNvPr id="0" name=""/>
        <dsp:cNvSpPr/>
      </dsp:nvSpPr>
      <dsp:spPr>
        <a:xfrm>
          <a:off x="3714130" y="-185428"/>
          <a:ext cx="1828841" cy="18041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Растяжки </a:t>
          </a:r>
        </a:p>
      </dsp:txBody>
      <dsp:txXfrm>
        <a:off x="3981958" y="78784"/>
        <a:ext cx="1293185" cy="1275727"/>
      </dsp:txXfrm>
    </dsp:sp>
    <dsp:sp modelId="{0F653B89-3AF0-4E81-9891-532D36022879}">
      <dsp:nvSpPr>
        <dsp:cNvPr id="0" name=""/>
        <dsp:cNvSpPr/>
      </dsp:nvSpPr>
      <dsp:spPr>
        <a:xfrm rot="19584132">
          <a:off x="5341573" y="2001502"/>
          <a:ext cx="682352" cy="28166"/>
        </a:xfrm>
        <a:custGeom>
          <a:avLst/>
          <a:gdLst/>
          <a:ahLst/>
          <a:cxnLst/>
          <a:rect l="0" t="0" r="0" b="0"/>
          <a:pathLst>
            <a:path>
              <a:moveTo>
                <a:pt x="0" y="14083"/>
              </a:moveTo>
              <a:lnTo>
                <a:pt x="682352" y="1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65690" y="1998526"/>
        <a:ext cx="34117" cy="34117"/>
      </dsp:txXfrm>
    </dsp:sp>
    <dsp:sp modelId="{E78342AF-3BEC-409D-8797-83B991460FD3}">
      <dsp:nvSpPr>
        <dsp:cNvPr id="0" name=""/>
        <dsp:cNvSpPr/>
      </dsp:nvSpPr>
      <dsp:spPr>
        <a:xfrm>
          <a:off x="5796702" y="433744"/>
          <a:ext cx="1871643" cy="1768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Дыхательные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упражнения</a:t>
          </a:r>
        </a:p>
      </dsp:txBody>
      <dsp:txXfrm>
        <a:off x="6070798" y="692788"/>
        <a:ext cx="1323451" cy="1250773"/>
      </dsp:txXfrm>
    </dsp:sp>
    <dsp:sp modelId="{D989AC43-2189-4654-BDD3-B3CE645ED925}">
      <dsp:nvSpPr>
        <dsp:cNvPr id="0" name=""/>
        <dsp:cNvSpPr/>
      </dsp:nvSpPr>
      <dsp:spPr>
        <a:xfrm rot="535215">
          <a:off x="5616431" y="3020671"/>
          <a:ext cx="1256219" cy="28166"/>
        </a:xfrm>
        <a:custGeom>
          <a:avLst/>
          <a:gdLst/>
          <a:ahLst/>
          <a:cxnLst/>
          <a:rect l="0" t="0" r="0" b="0"/>
          <a:pathLst>
            <a:path>
              <a:moveTo>
                <a:pt x="0" y="14083"/>
              </a:moveTo>
              <a:lnTo>
                <a:pt x="1256219" y="1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13136" y="3003349"/>
        <a:ext cx="62810" cy="62810"/>
      </dsp:txXfrm>
    </dsp:sp>
    <dsp:sp modelId="{CC861FFE-9AD9-40B5-889C-54CA25EFD186}">
      <dsp:nvSpPr>
        <dsp:cNvPr id="0" name=""/>
        <dsp:cNvSpPr/>
      </dsp:nvSpPr>
      <dsp:spPr>
        <a:xfrm>
          <a:off x="6852659" y="2377501"/>
          <a:ext cx="1881102" cy="18006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Глазодви-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гательные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упражнения</a:t>
          </a:r>
        </a:p>
      </dsp:txBody>
      <dsp:txXfrm>
        <a:off x="7128140" y="2641201"/>
        <a:ext cx="1330140" cy="1273259"/>
      </dsp:txXfrm>
    </dsp:sp>
    <dsp:sp modelId="{C0105D4A-00C3-4F48-8EB1-12BBF4466225}">
      <dsp:nvSpPr>
        <dsp:cNvPr id="0" name=""/>
        <dsp:cNvSpPr/>
      </dsp:nvSpPr>
      <dsp:spPr>
        <a:xfrm rot="2936623">
          <a:off x="5111283" y="3643263"/>
          <a:ext cx="423936" cy="28166"/>
        </a:xfrm>
        <a:custGeom>
          <a:avLst/>
          <a:gdLst/>
          <a:ahLst/>
          <a:cxnLst/>
          <a:rect l="0" t="0" r="0" b="0"/>
          <a:pathLst>
            <a:path>
              <a:moveTo>
                <a:pt x="0" y="14083"/>
              </a:moveTo>
              <a:lnTo>
                <a:pt x="423936" y="1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12653" y="3646748"/>
        <a:ext cx="21196" cy="21196"/>
      </dsp:txXfrm>
    </dsp:sp>
    <dsp:sp modelId="{9DD5507A-8688-4263-B859-8773448E2340}">
      <dsp:nvSpPr>
        <dsp:cNvPr id="0" name=""/>
        <dsp:cNvSpPr/>
      </dsp:nvSpPr>
      <dsp:spPr>
        <a:xfrm>
          <a:off x="5148067" y="3597333"/>
          <a:ext cx="1817977" cy="18049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Телесные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движения</a:t>
          </a:r>
        </a:p>
      </dsp:txBody>
      <dsp:txXfrm>
        <a:off x="5414304" y="3861665"/>
        <a:ext cx="1285503" cy="1276307"/>
      </dsp:txXfrm>
    </dsp:sp>
    <dsp:sp modelId="{941D0BE2-75DD-48D7-A8A6-A1295B9CD875}">
      <dsp:nvSpPr>
        <dsp:cNvPr id="0" name=""/>
        <dsp:cNvSpPr/>
      </dsp:nvSpPr>
      <dsp:spPr>
        <a:xfrm rot="7359123">
          <a:off x="3776701" y="3691860"/>
          <a:ext cx="343740" cy="28166"/>
        </a:xfrm>
        <a:custGeom>
          <a:avLst/>
          <a:gdLst/>
          <a:ahLst/>
          <a:cxnLst/>
          <a:rect l="0" t="0" r="0" b="0"/>
          <a:pathLst>
            <a:path>
              <a:moveTo>
                <a:pt x="0" y="14083"/>
              </a:moveTo>
              <a:lnTo>
                <a:pt x="343740" y="1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939977" y="3697350"/>
        <a:ext cx="17187" cy="17187"/>
      </dsp:txXfrm>
    </dsp:sp>
    <dsp:sp modelId="{A2D30A96-FE63-4F2E-A391-19D5800EE76B}">
      <dsp:nvSpPr>
        <dsp:cNvPr id="0" name=""/>
        <dsp:cNvSpPr/>
      </dsp:nvSpPr>
      <dsp:spPr>
        <a:xfrm>
          <a:off x="2339749" y="3763704"/>
          <a:ext cx="2093594" cy="16385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Упражнения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 релаксацию</a:t>
          </a:r>
        </a:p>
      </dsp:txBody>
      <dsp:txXfrm>
        <a:off x="2646349" y="4003670"/>
        <a:ext cx="1480394" cy="1158660"/>
      </dsp:txXfrm>
    </dsp:sp>
    <dsp:sp modelId="{E6EE82CA-47F8-47B8-B6BC-9D24F0966E5A}">
      <dsp:nvSpPr>
        <dsp:cNvPr id="0" name=""/>
        <dsp:cNvSpPr/>
      </dsp:nvSpPr>
      <dsp:spPr>
        <a:xfrm rot="10027861">
          <a:off x="2604478" y="3095833"/>
          <a:ext cx="901959" cy="28166"/>
        </a:xfrm>
        <a:custGeom>
          <a:avLst/>
          <a:gdLst/>
          <a:ahLst/>
          <a:cxnLst/>
          <a:rect l="0" t="0" r="0" b="0"/>
          <a:pathLst>
            <a:path>
              <a:moveTo>
                <a:pt x="0" y="14083"/>
              </a:moveTo>
              <a:lnTo>
                <a:pt x="901959" y="1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32909" y="3087367"/>
        <a:ext cx="45097" cy="45097"/>
      </dsp:txXfrm>
    </dsp:sp>
    <dsp:sp modelId="{8ABDF7AC-B849-449D-82A0-BFDDAE9DA20F}">
      <dsp:nvSpPr>
        <dsp:cNvPr id="0" name=""/>
        <dsp:cNvSpPr/>
      </dsp:nvSpPr>
      <dsp:spPr>
        <a:xfrm>
          <a:off x="654920" y="2441180"/>
          <a:ext cx="1985957" cy="19806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Самомассаж</a:t>
          </a:r>
        </a:p>
      </dsp:txBody>
      <dsp:txXfrm>
        <a:off x="945757" y="2731234"/>
        <a:ext cx="1404283" cy="1400507"/>
      </dsp:txXfrm>
    </dsp:sp>
    <dsp:sp modelId="{D8A1D3B3-B176-47AA-9FEE-8191BE9EA4EC}">
      <dsp:nvSpPr>
        <dsp:cNvPr id="0" name=""/>
        <dsp:cNvSpPr/>
      </dsp:nvSpPr>
      <dsp:spPr>
        <a:xfrm rot="12820690">
          <a:off x="2995880" y="1975896"/>
          <a:ext cx="769539" cy="28166"/>
        </a:xfrm>
        <a:custGeom>
          <a:avLst/>
          <a:gdLst/>
          <a:ahLst/>
          <a:cxnLst/>
          <a:rect l="0" t="0" r="0" b="0"/>
          <a:pathLst>
            <a:path>
              <a:moveTo>
                <a:pt x="0" y="14083"/>
              </a:moveTo>
              <a:lnTo>
                <a:pt x="769539" y="14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61412" y="1970741"/>
        <a:ext cx="38476" cy="38476"/>
      </dsp:txXfrm>
    </dsp:sp>
    <dsp:sp modelId="{00E805EE-3AFD-434A-B1AC-B47C31F42AFC}">
      <dsp:nvSpPr>
        <dsp:cNvPr id="0" name=""/>
        <dsp:cNvSpPr/>
      </dsp:nvSpPr>
      <dsp:spPr>
        <a:xfrm>
          <a:off x="1259533" y="291696"/>
          <a:ext cx="1979183" cy="1888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  </a:t>
          </a:r>
          <a:r>
            <a:rPr kumimoji="0" lang="ru-RU" sz="16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Упражнения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мелкую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моторику</a:t>
          </a:r>
        </a:p>
      </dsp:txBody>
      <dsp:txXfrm>
        <a:off x="1549378" y="568267"/>
        <a:ext cx="1399493" cy="1335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3A011-E29A-470E-AFA5-EC9FA49B7423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2BAAD-7997-438A-AA9E-881882DB9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86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2BAAD-7997-438A-AA9E-881882DB943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2BAAD-7997-438A-AA9E-881882DB943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97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2BAAD-7997-438A-AA9E-881882DB9434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39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2BAAD-7997-438A-AA9E-881882DB9434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59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2BAAD-7997-438A-AA9E-881882DB9434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130425"/>
            <a:ext cx="648072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229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71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7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3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978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788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9668" y="579702"/>
            <a:ext cx="3644664" cy="734817"/>
          </a:xfrm>
        </p:spPr>
        <p:txBody>
          <a:bodyPr lIns="0" tIns="0" rIns="0" bIns="0"/>
          <a:lstStyle>
            <a:lvl1pPr>
              <a:defRPr sz="4775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7851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323" y="2020638"/>
            <a:ext cx="365677" cy="141907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54"/>
            <a:ext cx="9103076" cy="658676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008893" cy="683895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97" y="590558"/>
            <a:ext cx="2133595" cy="151118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5219"/>
            <a:ext cx="9144000" cy="12922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  <p:pic>
        <p:nvPicPr>
          <p:cNvPr id="22" name="bg object 22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531" y="462532"/>
            <a:ext cx="1325326" cy="93870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709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9668" y="579702"/>
            <a:ext cx="3644664" cy="734817"/>
          </a:xfrm>
        </p:spPr>
        <p:txBody>
          <a:bodyPr lIns="0" tIns="0" rIns="0" bIns="0"/>
          <a:lstStyle>
            <a:lvl1pPr>
              <a:defRPr sz="4775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8662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280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1D8BD707-D9CF-40AE-B4C6-C98DA3205C09}" type="datetimeFigureOut">
              <a:rPr lang="en-US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8/29/2023</a:t>
            </a:fld>
            <a:endParaRPr lang="en-US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B6F15528-21DE-4FAA-801E-634DDDAF4B2B}" type="slidenum">
              <a:rPr lang="ru-RU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‹#›</a:t>
            </a:fld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8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9668" y="579702"/>
            <a:ext cx="3644664" cy="734817"/>
          </a:xfrm>
        </p:spPr>
        <p:txBody>
          <a:bodyPr lIns="0" tIns="0" rIns="0" bIns="0"/>
          <a:lstStyle>
            <a:lvl1pPr>
              <a:defRPr sz="4775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1D8BD707-D9CF-40AE-B4C6-C98DA3205C09}" type="datetimeFigureOut">
              <a:rPr lang="en-US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8/29/2023</a:t>
            </a:fld>
            <a:endParaRPr lang="en-US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B6F15528-21DE-4FAA-801E-634DDDAF4B2B}" type="slidenum">
              <a:rPr lang="ru-RU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‹#›</a:t>
            </a:fld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0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0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323" y="2020638"/>
            <a:ext cx="365677" cy="141907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54"/>
            <a:ext cx="9103076" cy="658676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008893" cy="683895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97" y="590558"/>
            <a:ext cx="2133595" cy="151118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5219"/>
            <a:ext cx="9144000" cy="12922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  <p:pic>
        <p:nvPicPr>
          <p:cNvPr id="22" name="bg object 2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531" y="462532"/>
            <a:ext cx="1325326" cy="93870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1D8BD707-D9CF-40AE-B4C6-C98DA3205C09}" type="datetimeFigureOut">
              <a:rPr lang="en-US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8/29/2023</a:t>
            </a:fld>
            <a:endParaRPr lang="en-US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B6F15528-21DE-4FAA-801E-634DDDAF4B2B}" type="slidenum">
              <a:rPr lang="ru-RU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‹#›</a:t>
            </a:fld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10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9668" y="579702"/>
            <a:ext cx="3644664" cy="734817"/>
          </a:xfrm>
        </p:spPr>
        <p:txBody>
          <a:bodyPr lIns="0" tIns="0" rIns="0" bIns="0"/>
          <a:lstStyle>
            <a:lvl1pPr>
              <a:defRPr sz="4775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1D8BD707-D9CF-40AE-B4C6-C98DA3205C09}" type="datetimeFigureOut">
              <a:rPr lang="en-US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8/29/2023</a:t>
            </a:fld>
            <a:endParaRPr lang="en-US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B6F15528-21DE-4FAA-801E-634DDDAF4B2B}" type="slidenum">
              <a:rPr lang="ru-RU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‹#›</a:t>
            </a:fld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60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1D8BD707-D9CF-40AE-B4C6-C98DA3205C09}" type="datetimeFigureOut">
              <a:rPr lang="en-US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8/29/2023</a:t>
            </a:fld>
            <a:endParaRPr lang="en-US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B6F15528-21DE-4FAA-801E-634DDDAF4B2B}" type="slidenum">
              <a:rPr lang="ru-RU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‹#›</a:t>
            </a:fld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8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15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5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03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2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1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90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61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93B71-3798-45BC-90E5-B717C5D486ED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7CD7-FB9F-4146-8A8C-E5781BEFD0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9668" y="579702"/>
            <a:ext cx="3644664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950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9668" y="579702"/>
            <a:ext cx="3644664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126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126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1D8BD707-D9CF-40AE-B4C6-C98DA3205C09}" type="datetimeFigureOut">
              <a:rPr lang="en-US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8/29/2023</a:t>
            </a:fld>
            <a:endParaRPr lang="en-US" sz="819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0"/>
            <a:ext cx="2103120" cy="126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869"/>
            <a:fld id="{B6F15528-21DE-4FAA-801E-634DDDAF4B2B}" type="slidenum">
              <a:rPr lang="ru-RU" sz="819" smtClean="0">
                <a:solidFill>
                  <a:prstClr val="black">
                    <a:tint val="75000"/>
                  </a:prstClr>
                </a:solidFill>
              </a:rPr>
              <a:pPr defTabSz="415869"/>
              <a:t>‹#›</a:t>
            </a:fld>
            <a:endParaRPr lang="ru-RU" sz="819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6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3.jpeg"/><Relationship Id="rId7" Type="http://schemas.openxmlformats.org/officeDocument/2006/relationships/image" Target="../media/image153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jpeg"/><Relationship Id="rId4" Type="http://schemas.microsoft.com/office/2007/relationships/hdphoto" Target="../media/hdphoto6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9.jpeg"/><Relationship Id="rId4" Type="http://schemas.microsoft.com/office/2007/relationships/hdphoto" Target="../media/hdphoto9.wdp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48.jpeg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51.jpeg"/><Relationship Id="rId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56.jpeg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60.jpeg"/><Relationship Id="rId4" Type="http://schemas.microsoft.com/office/2007/relationships/hdphoto" Target="../media/hdphoto2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kinesiology.ru/wp-content/uploads/2013/10/49c5c2_2151e27dc969cf5c01268a171b12b61b1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547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3600" b="1" u="sng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сказкотерапия</a:t>
            </a:r>
            <a:r>
              <a:rPr lang="ru-RU" sz="5400" b="1" dirty="0">
                <a:solidFill>
                  <a:srgbClr val="240CB4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5400" b="1" dirty="0">
                <a:solidFill>
                  <a:srgbClr val="240CB4"/>
                </a:solidFill>
                <a:latin typeface="Cambria" pitchFamily="18" charset="0"/>
                <a:ea typeface="Cambria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0" y="1484784"/>
            <a:ext cx="9139649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картотека адаптационных сказок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22" t="14481" r="34994" b="7732"/>
          <a:stretch/>
        </p:blipFill>
        <p:spPr bwMode="auto">
          <a:xfrm>
            <a:off x="1547664" y="1983712"/>
            <a:ext cx="3024336" cy="428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72" t="18359" r="35187" b="6756"/>
          <a:stretch/>
        </p:blipFill>
        <p:spPr bwMode="auto">
          <a:xfrm>
            <a:off x="4139952" y="2971517"/>
            <a:ext cx="2780976" cy="388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0070C0"/>
                </a:solidFill>
              </a:rPr>
              <a:t>С</a:t>
            </a:r>
            <a:r>
              <a:rPr lang="ru-RU" sz="3200" b="1" dirty="0" err="1" smtClean="0">
                <a:solidFill>
                  <a:srgbClr val="0070C0"/>
                </a:solidFill>
              </a:rPr>
              <a:t>трессогенные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факторы </a:t>
            </a:r>
            <a:r>
              <a:rPr lang="ru-RU" sz="3200" b="1" dirty="0" smtClean="0">
                <a:solidFill>
                  <a:srgbClr val="0070C0"/>
                </a:solidFill>
              </a:rPr>
              <a:t>: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036496" cy="5733256"/>
          </a:xfrm>
          <a:gradFill flip="none" rotWithShape="1">
            <a:gsLst>
              <a:gs pos="43000">
                <a:srgbClr val="E7FCCA"/>
              </a:gs>
              <a:gs pos="98000">
                <a:srgbClr val="F1F7E5"/>
              </a:gs>
              <a:gs pos="100000">
                <a:schemeClr val="accent4">
                  <a:lumMod val="45000"/>
                  <a:lumOff val="55000"/>
                </a:schemeClr>
              </a:gs>
              <a:gs pos="90000">
                <a:srgbClr val="E7FCCA"/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40000" algn="just"/>
            <a:r>
              <a:rPr lang="ru-RU" sz="2400" b="1" dirty="0">
                <a:solidFill>
                  <a:srgbClr val="002060"/>
                </a:solidFill>
              </a:rPr>
              <a:t>м</a:t>
            </a:r>
            <a:r>
              <a:rPr lang="ru-RU" sz="2400" b="1" dirty="0" smtClean="0">
                <a:solidFill>
                  <a:srgbClr val="002060"/>
                </a:solidFill>
              </a:rPr>
              <a:t>ероприятие </a:t>
            </a:r>
            <a:r>
              <a:rPr lang="ru-RU" sz="2400" b="1" dirty="0">
                <a:solidFill>
                  <a:srgbClr val="002060"/>
                </a:solidFill>
              </a:rPr>
              <a:t>проходит в другом, </a:t>
            </a:r>
            <a:r>
              <a:rPr lang="ru-RU" sz="2400" b="1" dirty="0" smtClean="0">
                <a:solidFill>
                  <a:srgbClr val="002060"/>
                </a:solidFill>
              </a:rPr>
              <a:t>чужом </a:t>
            </a:r>
            <a:r>
              <a:rPr lang="ru-RU" sz="2400" b="1" dirty="0">
                <a:solidFill>
                  <a:srgbClr val="002060"/>
                </a:solidFill>
              </a:rPr>
              <a:t>месте, где собираются незнакомые сверстники;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540000" algn="just"/>
            <a:r>
              <a:rPr lang="ru-RU" sz="2400" b="1" dirty="0" smtClean="0">
                <a:solidFill>
                  <a:srgbClr val="002060"/>
                </a:solidFill>
              </a:rPr>
              <a:t>конкурс </a:t>
            </a:r>
            <a:r>
              <a:rPr lang="ru-RU" sz="2400" b="1" dirty="0">
                <a:solidFill>
                  <a:srgbClr val="002060"/>
                </a:solidFill>
              </a:rPr>
              <a:t>проводят и затем оценивают результаты незнакомые взрослые;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540000" algn="just"/>
            <a:r>
              <a:rPr lang="ru-RU" sz="2400" b="1" dirty="0" smtClean="0">
                <a:solidFill>
                  <a:srgbClr val="002060"/>
                </a:solidFill>
              </a:rPr>
              <a:t>время</a:t>
            </a:r>
            <a:r>
              <a:rPr lang="ru-RU" sz="2400" b="1" dirty="0">
                <a:solidFill>
                  <a:srgbClr val="002060"/>
                </a:solidFill>
              </a:rPr>
              <a:t>, отводимое на решение заданий, ограничено;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540000" algn="just"/>
            <a:r>
              <a:rPr lang="ru-RU" sz="2400" b="1" dirty="0" smtClean="0">
                <a:solidFill>
                  <a:srgbClr val="002060"/>
                </a:solidFill>
              </a:rPr>
              <a:t>на </a:t>
            </a:r>
            <a:r>
              <a:rPr lang="ru-RU" sz="2400" b="1" dirty="0">
                <a:solidFill>
                  <a:srgbClr val="002060"/>
                </a:solidFill>
              </a:rPr>
              <a:t>участника возлагается груз ответственности.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540000" indent="457200" algn="just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Все </a:t>
            </a:r>
            <a:r>
              <a:rPr lang="ru-RU" sz="2400" b="1" dirty="0">
                <a:solidFill>
                  <a:srgbClr val="002060"/>
                </a:solidFill>
              </a:rPr>
              <a:t>это может провоцировать тревогу и привести к дезорганизации ребенка, к снижению концентрации внимания, работоспособности, растерянности. 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917311" cy="884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8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Психологические </a:t>
            </a:r>
            <a:r>
              <a:rPr lang="ru-RU" sz="3200" b="1" dirty="0">
                <a:solidFill>
                  <a:srgbClr val="0070C0"/>
                </a:solidFill>
              </a:rPr>
              <a:t>характеристики 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идеального </a:t>
            </a:r>
            <a:r>
              <a:rPr lang="ru-RU" sz="3200" b="1" dirty="0">
                <a:solidFill>
                  <a:srgbClr val="0070C0"/>
                </a:solidFill>
              </a:rPr>
              <a:t>участника конкурса: 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71390"/>
            <a:ext cx="9144000" cy="5386610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40000" algn="just"/>
            <a:r>
              <a:rPr lang="ru-RU" sz="2400" b="1" dirty="0" smtClean="0">
                <a:solidFill>
                  <a:srgbClr val="002060"/>
                </a:solidFill>
              </a:rPr>
              <a:t>высокий </a:t>
            </a:r>
            <a:r>
              <a:rPr lang="ru-RU" sz="2400" b="1" dirty="0">
                <a:solidFill>
                  <a:srgbClr val="002060"/>
                </a:solidFill>
              </a:rPr>
              <a:t>уровень самоорганизации, организации деятельности;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540000" algn="just"/>
            <a:r>
              <a:rPr lang="ru-RU" sz="2400" b="1" dirty="0" smtClean="0">
                <a:solidFill>
                  <a:srgbClr val="002060"/>
                </a:solidFill>
              </a:rPr>
              <a:t>высокая </a:t>
            </a:r>
            <a:r>
              <a:rPr lang="ru-RU" sz="2400" b="1" dirty="0">
                <a:solidFill>
                  <a:srgbClr val="002060"/>
                </a:solidFill>
              </a:rPr>
              <a:t>и устойчивая работоспособность;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540000" algn="just"/>
            <a:r>
              <a:rPr lang="ru-RU" sz="2400" b="1" dirty="0" smtClean="0">
                <a:solidFill>
                  <a:srgbClr val="002060"/>
                </a:solidFill>
              </a:rPr>
              <a:t>высокий </a:t>
            </a:r>
            <a:r>
              <a:rPr lang="ru-RU" sz="2400" b="1" dirty="0">
                <a:solidFill>
                  <a:srgbClr val="002060"/>
                </a:solidFill>
              </a:rPr>
              <a:t>уровень концентрации внимания, произвольности; четкость, </a:t>
            </a:r>
            <a:r>
              <a:rPr lang="ru-RU" sz="2400" b="1" dirty="0" err="1">
                <a:solidFill>
                  <a:srgbClr val="002060"/>
                </a:solidFill>
              </a:rPr>
              <a:t>комбинаторность</a:t>
            </a:r>
            <a:r>
              <a:rPr lang="ru-RU" sz="2400" b="1" dirty="0">
                <a:solidFill>
                  <a:srgbClr val="002060"/>
                </a:solidFill>
              </a:rPr>
              <a:t>, нестандартность </a:t>
            </a:r>
            <a:r>
              <a:rPr lang="ru-RU" sz="2400" b="1" dirty="0" smtClean="0">
                <a:solidFill>
                  <a:srgbClr val="002060"/>
                </a:solidFill>
              </a:rPr>
              <a:t>мышления;</a:t>
            </a:r>
          </a:p>
          <a:p>
            <a:pPr marL="540000" algn="just"/>
            <a:r>
              <a:rPr lang="ru-RU" sz="2400" b="1" dirty="0" err="1" smtClean="0">
                <a:solidFill>
                  <a:srgbClr val="002060"/>
                </a:solidFill>
              </a:rPr>
              <a:t>сформированность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внутреннего плана </a:t>
            </a:r>
            <a:r>
              <a:rPr lang="ru-RU" sz="2400" b="1" dirty="0" smtClean="0">
                <a:solidFill>
                  <a:srgbClr val="002060"/>
                </a:solidFill>
              </a:rPr>
              <a:t>действий;</a:t>
            </a:r>
          </a:p>
          <a:p>
            <a:pPr marL="540000" algn="just"/>
            <a:r>
              <a:rPr lang="ru-RU" sz="2400" b="1" dirty="0" err="1" smtClean="0">
                <a:solidFill>
                  <a:srgbClr val="002060"/>
                </a:solidFill>
              </a:rPr>
              <a:t>сформированность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навыков эмоциональной </a:t>
            </a:r>
            <a:r>
              <a:rPr lang="ru-RU" sz="2400" b="1" dirty="0" err="1">
                <a:solidFill>
                  <a:srgbClr val="002060"/>
                </a:solidFill>
              </a:rPr>
              <a:t>саморегуляции</a:t>
            </a:r>
            <a:r>
              <a:rPr lang="ru-RU" sz="2400" b="1" dirty="0">
                <a:solidFill>
                  <a:srgbClr val="002060"/>
                </a:solidFill>
              </a:rPr>
              <a:t>, стрессоустойчивость. 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161" y="0"/>
            <a:ext cx="1240839" cy="1196752"/>
          </a:xfrm>
          <a:prstGeom prst="rect">
            <a:avLst/>
          </a:prstGeom>
          <a:noFill/>
        </p:spPr>
      </p:pic>
      <p:pic>
        <p:nvPicPr>
          <p:cNvPr id="1026" name="Picture 2" descr="C:\Users\Админ\Desktop\depositphotos_51363697-stock-photo-pieces-of-puzzl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653136"/>
            <a:ext cx="3036288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5" y="128806"/>
            <a:ext cx="8297091" cy="1499993"/>
          </a:xfrm>
        </p:spPr>
        <p:txBody>
          <a:bodyPr>
            <a:noAutofit/>
          </a:bodyPr>
          <a:lstStyle/>
          <a:p>
            <a:pPr marL="540000"/>
            <a:r>
              <a:rPr lang="ru-RU" sz="2800" b="1" i="1" dirty="0" smtClean="0">
                <a:solidFill>
                  <a:srgbClr val="0070C0"/>
                </a:solidFill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Этапы психолого-педагогического сопровождения </a:t>
            </a:r>
            <a:r>
              <a:rPr lang="ru-RU" sz="3200" b="1" dirty="0">
                <a:solidFill>
                  <a:srgbClr val="0070C0"/>
                </a:solidFill>
              </a:rPr>
              <a:t>воспитанников 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перед конкурсом:</a:t>
            </a: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5085184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108000" indent="0" algn="just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I </a:t>
            </a:r>
            <a:r>
              <a:rPr lang="ru-RU" sz="2800" b="1" dirty="0">
                <a:solidFill>
                  <a:srgbClr val="002060"/>
                </a:solidFill>
              </a:rPr>
              <a:t>этап. Выработка </a:t>
            </a:r>
            <a:r>
              <a:rPr lang="ru-RU" sz="2800" b="1" dirty="0" smtClean="0">
                <a:solidFill>
                  <a:srgbClr val="002060"/>
                </a:solidFill>
              </a:rPr>
              <a:t>позитивной </a:t>
            </a:r>
            <a:r>
              <a:rPr lang="ru-RU" sz="2800" b="1" dirty="0">
                <a:solidFill>
                  <a:srgbClr val="002060"/>
                </a:solidFill>
              </a:rPr>
              <a:t>мотивационной стратегии.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108000" indent="0" algn="just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Цель </a:t>
            </a:r>
            <a:r>
              <a:rPr lang="ru-RU" sz="2800" dirty="0">
                <a:solidFill>
                  <a:srgbClr val="002060"/>
                </a:solidFill>
              </a:rPr>
              <a:t>— выделение и осознание у детей мотивов участия в конкурсе и принятие их, как личностно значимых.</a:t>
            </a:r>
          </a:p>
          <a:p>
            <a:pPr marL="108000" indent="0" algn="just">
              <a:buNone/>
            </a:pPr>
            <a:r>
              <a:rPr lang="ru-RU" sz="2800" b="1" dirty="0">
                <a:solidFill>
                  <a:srgbClr val="002060"/>
                </a:solidFill>
              </a:rPr>
              <a:t>II этап. Формирование целей и осознание путей их реализации. </a:t>
            </a:r>
            <a:r>
              <a:rPr lang="ru-RU" sz="2800" dirty="0">
                <a:solidFill>
                  <a:srgbClr val="002060"/>
                </a:solidFill>
              </a:rPr>
              <a:t>Определение и осознание целей — «Что я хочу получить в результате участия в конкурсе?».</a:t>
            </a:r>
          </a:p>
          <a:p>
            <a:pPr marL="108000" indent="0" algn="just">
              <a:buNone/>
            </a:pPr>
            <a:r>
              <a:rPr lang="ru-RU" sz="2800" b="1" dirty="0">
                <a:solidFill>
                  <a:srgbClr val="002060"/>
                </a:solidFill>
              </a:rPr>
              <a:t>III этап. Выделение задач и средств.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108000" indent="0" algn="just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Выделение </a:t>
            </a:r>
            <a:r>
              <a:rPr lang="ru-RU" sz="2800" dirty="0">
                <a:solidFill>
                  <a:srgbClr val="002060"/>
                </a:solidFill>
              </a:rPr>
              <a:t>задач и средств в достижении целей происходит непосредственно на занятиях ребенка с педагогом, психологом (в зависимости от направленности конкурса). Психолог на этом этапе проводит индивидуальные консультации по запросам </a:t>
            </a:r>
            <a:r>
              <a:rPr lang="ru-RU" sz="2800" dirty="0" smtClean="0">
                <a:solidFill>
                  <a:srgbClr val="002060"/>
                </a:solidFill>
              </a:rPr>
              <a:t>педагога, родителей </a:t>
            </a:r>
            <a:r>
              <a:rPr lang="ru-RU" sz="2800" dirty="0">
                <a:solidFill>
                  <a:srgbClr val="002060"/>
                </a:solidFill>
              </a:rPr>
              <a:t>и самого воспитанника. </a:t>
            </a:r>
          </a:p>
          <a:p>
            <a:pPr marL="108000" indent="0" algn="just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6" y="116633"/>
            <a:ext cx="827584" cy="798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9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5" y="128806"/>
            <a:ext cx="8297091" cy="1427985"/>
          </a:xfrm>
        </p:spPr>
        <p:txBody>
          <a:bodyPr>
            <a:noAutofit/>
          </a:bodyPr>
          <a:lstStyle/>
          <a:p>
            <a:pPr marL="540000"/>
            <a:r>
              <a:rPr lang="ru-RU" sz="2800" b="1" i="1" dirty="0" smtClean="0">
                <a:solidFill>
                  <a:srgbClr val="0070C0"/>
                </a:solidFill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Этапы психолого-педагогического </a:t>
            </a:r>
            <a:r>
              <a:rPr lang="ru-RU" sz="3200" b="1" dirty="0" smtClean="0">
                <a:solidFill>
                  <a:srgbClr val="0070C0"/>
                </a:solidFill>
              </a:rPr>
              <a:t>сопровождения </a:t>
            </a:r>
            <a:r>
              <a:rPr lang="ru-RU" sz="3200" b="1" dirty="0">
                <a:solidFill>
                  <a:srgbClr val="0070C0"/>
                </a:solidFill>
              </a:rPr>
              <a:t>воспитанников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перед конкурсом:</a:t>
            </a:r>
            <a:r>
              <a:rPr lang="ru-RU" sz="3200" dirty="0">
                <a:solidFill>
                  <a:srgbClr val="0070C0"/>
                </a:solidFill>
              </a:rPr>
              <a:t/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036496" cy="5301208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08000" indent="0" algn="just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IV </a:t>
            </a:r>
            <a:r>
              <a:rPr lang="ru-RU" sz="2600" b="1" dirty="0">
                <a:solidFill>
                  <a:srgbClr val="002060"/>
                </a:solidFill>
              </a:rPr>
              <a:t>этап. Поиск внутренних ресурсов и возможностей. 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108000" indent="0" algn="just"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Цель </a:t>
            </a:r>
            <a:r>
              <a:rPr lang="ru-RU" sz="2600" dirty="0">
                <a:solidFill>
                  <a:srgbClr val="002060"/>
                </a:solidFill>
              </a:rPr>
              <a:t>— выделение и активизация внутренних ресурсов и возможностей личности участника. Реализация цели происходит в ходе участия ребенка в психологических занятиях (развитие личностного роста, через упражнения на самопознание и </a:t>
            </a:r>
            <a:r>
              <a:rPr lang="ru-RU" sz="2600" dirty="0" err="1">
                <a:solidFill>
                  <a:srgbClr val="002060"/>
                </a:solidFill>
              </a:rPr>
              <a:t>самоактуализацию</a:t>
            </a:r>
            <a:r>
              <a:rPr lang="ru-RU" sz="2600" dirty="0">
                <a:solidFill>
                  <a:srgbClr val="002060"/>
                </a:solidFill>
              </a:rPr>
              <a:t> своего «Я»).</a:t>
            </a:r>
          </a:p>
          <a:p>
            <a:pPr marL="108000" indent="0" algn="just">
              <a:buNone/>
            </a:pPr>
            <a:r>
              <a:rPr lang="ru-RU" sz="2600" b="1" dirty="0">
                <a:solidFill>
                  <a:srgbClr val="002060"/>
                </a:solidFill>
              </a:rPr>
              <a:t>V </a:t>
            </a:r>
            <a:r>
              <a:rPr lang="ru-RU" sz="2600" b="1" dirty="0" smtClean="0">
                <a:solidFill>
                  <a:srgbClr val="002060"/>
                </a:solidFill>
              </a:rPr>
              <a:t>этап. Самоорганизация</a:t>
            </a:r>
            <a:r>
              <a:rPr lang="ru-RU" sz="2600" b="1" dirty="0">
                <a:solidFill>
                  <a:srgbClr val="002060"/>
                </a:solidFill>
              </a:rPr>
              <a:t>. 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108000" indent="0" algn="just"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Цель </a:t>
            </a:r>
            <a:r>
              <a:rPr lang="ru-RU" sz="2600" dirty="0">
                <a:solidFill>
                  <a:srgbClr val="002060"/>
                </a:solidFill>
              </a:rPr>
              <a:t>— обучить воспитанников наиболее продуктивному способу снять тревожность и провести профилактику «эмоционального выгорания» перед конкурсом.</a:t>
            </a:r>
          </a:p>
          <a:p>
            <a:pPr marL="108000" indent="0" algn="just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6" y="116633"/>
            <a:ext cx="827584" cy="798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70C0"/>
                </a:solidFill>
              </a:rPr>
              <a:t>Содержание деятельности по психологическому </a:t>
            </a:r>
            <a:r>
              <a:rPr lang="ru-RU" sz="3600" b="1" dirty="0" smtClean="0">
                <a:solidFill>
                  <a:srgbClr val="0070C0"/>
                </a:solidFill>
              </a:rPr>
              <a:t>сопровождению</a:t>
            </a:r>
            <a:r>
              <a:rPr lang="ru-RU" sz="3600" b="1" dirty="0">
                <a:solidFill>
                  <a:srgbClr val="0070C0"/>
                </a:solidFill>
              </a:rPr>
              <a:t/>
            </a:r>
            <a:br>
              <a:rPr lang="ru-RU" sz="3600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180000" lvl="0" indent="0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Перед </a:t>
            </a:r>
            <a:r>
              <a:rPr lang="ru-RU" b="1" i="1" dirty="0">
                <a:solidFill>
                  <a:srgbClr val="002060"/>
                </a:solidFill>
              </a:rPr>
              <a:t>мероприятием:</a:t>
            </a:r>
          </a:p>
          <a:p>
            <a:pPr marL="180000" indent="0">
              <a:buNone/>
            </a:pPr>
            <a:r>
              <a:rPr lang="ru-RU" dirty="0">
                <a:solidFill>
                  <a:srgbClr val="002060"/>
                </a:solidFill>
              </a:rPr>
              <a:t>• Оценка текущего уровня психологической подготовленности;</a:t>
            </a:r>
          </a:p>
          <a:p>
            <a:pPr marL="180000" indent="0">
              <a:buNone/>
            </a:pPr>
            <a:r>
              <a:rPr lang="ru-RU" dirty="0">
                <a:solidFill>
                  <a:srgbClr val="002060"/>
                </a:solidFill>
              </a:rPr>
              <a:t>• Разработка этапов сопровождения;</a:t>
            </a:r>
          </a:p>
          <a:p>
            <a:pPr marL="18000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• Индивидуальные </a:t>
            </a:r>
            <a:r>
              <a:rPr lang="ru-RU" dirty="0">
                <a:solidFill>
                  <a:srgbClr val="002060"/>
                </a:solidFill>
              </a:rPr>
              <a:t>или групповые занятия;</a:t>
            </a:r>
          </a:p>
          <a:p>
            <a:pPr marL="18000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• Индивидуальное </a:t>
            </a:r>
            <a:r>
              <a:rPr lang="ru-RU" dirty="0">
                <a:solidFill>
                  <a:srgbClr val="002060"/>
                </a:solidFill>
              </a:rPr>
              <a:t>консультирование участника, педагогов, родителей.</a:t>
            </a:r>
          </a:p>
          <a:p>
            <a:pPr marL="180000" lv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В ходе мероприятия:</a:t>
            </a:r>
          </a:p>
          <a:p>
            <a:pPr marL="180000" indent="0">
              <a:buNone/>
            </a:pPr>
            <a:r>
              <a:rPr lang="ru-RU" dirty="0">
                <a:solidFill>
                  <a:srgbClr val="002060"/>
                </a:solidFill>
              </a:rPr>
              <a:t>• Поддержание эмоционального настроя;</a:t>
            </a:r>
          </a:p>
          <a:p>
            <a:pPr marL="18000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• Оперативная </a:t>
            </a:r>
            <a:r>
              <a:rPr lang="ru-RU" dirty="0">
                <a:solidFill>
                  <a:srgbClr val="002060"/>
                </a:solidFill>
              </a:rPr>
              <a:t>помощь участникам в коррекции психологического состояния.</a:t>
            </a:r>
          </a:p>
          <a:p>
            <a:pPr marL="180000" lv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После мероприятия:</a:t>
            </a:r>
          </a:p>
          <a:p>
            <a:pPr marL="180000" indent="0">
              <a:buNone/>
            </a:pPr>
            <a:r>
              <a:rPr lang="ru-RU" dirty="0">
                <a:solidFill>
                  <a:srgbClr val="002060"/>
                </a:solidFill>
              </a:rPr>
              <a:t>• Рефлексия - анализ полученного опыта подготовки и участия;</a:t>
            </a:r>
          </a:p>
          <a:p>
            <a:pPr marL="180000" indent="0">
              <a:buNone/>
            </a:pPr>
            <a:r>
              <a:rPr lang="ru-RU" dirty="0">
                <a:solidFill>
                  <a:srgbClr val="002060"/>
                </a:solidFill>
              </a:rPr>
              <a:t>• Индивидуальное консультирование участника, педагогов.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70C0"/>
                </a:solidFill>
              </a:rPr>
              <a:t>Содержание деятельности по психологическому </a:t>
            </a:r>
            <a:r>
              <a:rPr lang="ru-RU" sz="3600" b="1" dirty="0" smtClean="0">
                <a:solidFill>
                  <a:srgbClr val="0070C0"/>
                </a:solidFill>
              </a:rPr>
              <a:t>сопровождению</a:t>
            </a:r>
            <a:r>
              <a:rPr lang="ru-RU" sz="3600" b="1" dirty="0">
                <a:solidFill>
                  <a:srgbClr val="00B0F0"/>
                </a:solidFill>
              </a:rPr>
              <a:t/>
            </a:r>
            <a:br>
              <a:rPr lang="ru-RU" sz="3600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000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БЛОК №1 «Интеллектуальная сфера»</a:t>
            </a:r>
          </a:p>
          <a:p>
            <a:pPr marL="18000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Рекомендуемые упражнения.</a:t>
            </a:r>
          </a:p>
          <a:p>
            <a:pPr marL="18000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1) Игра «Логический поезд», «Исключение лишнего</a:t>
            </a:r>
            <a:r>
              <a:rPr lang="ru-RU" sz="2400" dirty="0" smtClean="0">
                <a:solidFill>
                  <a:srgbClr val="002060"/>
                </a:solidFill>
              </a:rPr>
              <a:t>»;</a:t>
            </a:r>
            <a:endParaRPr lang="ru-RU" sz="2400" dirty="0">
              <a:solidFill>
                <a:srgbClr val="002060"/>
              </a:solidFill>
            </a:endParaRPr>
          </a:p>
          <a:p>
            <a:pPr marL="18000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2) Упражнения на развитие воображения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625" y="3645024"/>
            <a:ext cx="567162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70C0"/>
                </a:solidFill>
              </a:rPr>
              <a:t>Содержание деятельности по психологическому </a:t>
            </a:r>
            <a:r>
              <a:rPr lang="ru-RU" sz="3600" b="1" dirty="0" smtClean="0">
                <a:solidFill>
                  <a:srgbClr val="0070C0"/>
                </a:solidFill>
              </a:rPr>
              <a:t>сопровождению</a:t>
            </a:r>
            <a:r>
              <a:rPr lang="ru-RU" sz="3600" b="1" dirty="0">
                <a:solidFill>
                  <a:srgbClr val="00B0F0"/>
                </a:solidFill>
              </a:rPr>
              <a:t/>
            </a:r>
            <a:br>
              <a:rPr lang="ru-RU" sz="3600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3) Упражнение «Ассоциации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Придумайте 5 слов-описаний, которые наиболее подходят к предмету. Например, </a:t>
            </a:r>
            <a:r>
              <a:rPr lang="ru-RU" sz="2400" dirty="0" smtClean="0">
                <a:solidFill>
                  <a:srgbClr val="00B0F0"/>
                </a:solidFill>
              </a:rPr>
              <a:t>шоколад. </a:t>
            </a:r>
          </a:p>
          <a:p>
            <a:pPr marL="18000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А </a:t>
            </a:r>
            <a:r>
              <a:rPr lang="ru-RU" sz="2400" dirty="0">
                <a:solidFill>
                  <a:srgbClr val="002060"/>
                </a:solidFill>
              </a:rPr>
              <a:t>теперь самое интересное – придумайте еще 5 слов-описаний, которые абсолютно не подходят. Сделать это ощутимо </a:t>
            </a:r>
            <a:r>
              <a:rPr lang="ru-RU" sz="2400" dirty="0" smtClean="0">
                <a:solidFill>
                  <a:srgbClr val="002060"/>
                </a:solidFill>
              </a:rPr>
              <a:t>сложнее.</a:t>
            </a:r>
          </a:p>
          <a:p>
            <a:pPr marL="180000" indent="0" algn="just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434" y="3789040"/>
            <a:ext cx="2957131" cy="27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70C0"/>
                </a:solidFill>
              </a:rPr>
              <a:t>Содержание деятельности по психологическому </a:t>
            </a:r>
            <a:r>
              <a:rPr lang="ru-RU" sz="3600" b="1" dirty="0" smtClean="0">
                <a:solidFill>
                  <a:srgbClr val="0070C0"/>
                </a:solidFill>
              </a:rPr>
              <a:t>сопровождению</a:t>
            </a:r>
            <a:r>
              <a:rPr lang="ru-RU" sz="3600" b="1" dirty="0">
                <a:solidFill>
                  <a:srgbClr val="00B0F0"/>
                </a:solidFill>
              </a:rPr>
              <a:t/>
            </a:r>
            <a:br>
              <a:rPr lang="ru-RU" sz="3600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   Упражнения </a:t>
            </a:r>
            <a:r>
              <a:rPr lang="ru-RU" sz="2400" b="1" i="1" dirty="0">
                <a:solidFill>
                  <a:srgbClr val="002060"/>
                </a:solidFill>
              </a:rPr>
              <a:t>для развития быстроты мышления:</a:t>
            </a:r>
          </a:p>
          <a:p>
            <a:pPr marL="18000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</a:rPr>
              <a:t>Упражнение </a:t>
            </a:r>
            <a:r>
              <a:rPr lang="ru-RU" sz="2400" i="1" dirty="0">
                <a:solidFill>
                  <a:srgbClr val="002060"/>
                </a:solidFill>
              </a:rPr>
              <a:t>1.</a:t>
            </a:r>
            <a:r>
              <a:rPr lang="ru-RU" sz="2400" dirty="0">
                <a:solidFill>
                  <a:srgbClr val="002060"/>
                </a:solidFill>
              </a:rPr>
              <a:t> У этого животного голова, как у кошки, хвост, как у кошки, оно любит ту же еду, что и кошка. Но это не кошка. Что это за зверь?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18000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</a:rPr>
              <a:t>Упражнение </a:t>
            </a:r>
            <a:r>
              <a:rPr lang="ru-RU" sz="2400" i="1" dirty="0">
                <a:solidFill>
                  <a:srgbClr val="002060"/>
                </a:solidFill>
              </a:rPr>
              <a:t>2.</a:t>
            </a:r>
            <a:r>
              <a:rPr lang="ru-RU" sz="2400" dirty="0">
                <a:solidFill>
                  <a:srgbClr val="002060"/>
                </a:solidFill>
              </a:rPr>
              <a:t> Вам дали это, это и сейчас принадлежит вам. Вы его никогда никому не передавали, но им пользуются все ваши знакомые. Что это такое? 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04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70C0"/>
                </a:solidFill>
              </a:rPr>
              <a:t>Содержание деятельности по психологическому </a:t>
            </a:r>
            <a:r>
              <a:rPr lang="ru-RU" sz="3600" b="1" dirty="0" smtClean="0">
                <a:solidFill>
                  <a:srgbClr val="0070C0"/>
                </a:solidFill>
              </a:rPr>
              <a:t>сопровождению</a:t>
            </a:r>
            <a:r>
              <a:rPr lang="ru-RU" sz="3600" b="1" dirty="0">
                <a:solidFill>
                  <a:srgbClr val="00B0F0"/>
                </a:solidFill>
              </a:rPr>
              <a:t/>
            </a:r>
            <a:br>
              <a:rPr lang="ru-RU" sz="3600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БЛОК №2. «Социально-коммуникативная сфера</a:t>
            </a:r>
            <a:r>
              <a:rPr lang="ru-RU" sz="2400" dirty="0" smtClean="0">
                <a:solidFill>
                  <a:srgbClr val="002060"/>
                </a:solidFill>
              </a:rPr>
              <a:t>» </a:t>
            </a:r>
          </a:p>
          <a:p>
            <a:pPr marL="18000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Игра </a:t>
            </a:r>
            <a:r>
              <a:rPr lang="ru-RU" sz="2400" dirty="0">
                <a:solidFill>
                  <a:srgbClr val="002060"/>
                </a:solidFill>
              </a:rPr>
              <a:t>«Актерское чтение»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Участникам предлагается рассказать любое детское стихотворение (типа «Наша Таня громко плачет...»).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Необходимо прочитать его громко, четко, хорошо артикулируя, убедительно, уверенно.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Игра «Чемодан».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Ведущий предлагает группе собрать всем вместе каждому по очереди в дорогу чемодан. Он будет необычным. Туда необходимо будет «положить» то, что группа считает в данном участнике лучшим, самым ценным качеством, которое проявилось или сформировалось у него на занятиях.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50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70C0"/>
                </a:solidFill>
              </a:rPr>
              <a:t>Содержание деятельности по психологическому </a:t>
            </a:r>
            <a:r>
              <a:rPr lang="ru-RU" sz="3600" b="1" dirty="0" smtClean="0">
                <a:solidFill>
                  <a:srgbClr val="0070C0"/>
                </a:solidFill>
              </a:rPr>
              <a:t>сопровождению</a:t>
            </a:r>
            <a:r>
              <a:rPr lang="ru-RU" sz="3600" b="1" dirty="0">
                <a:solidFill>
                  <a:srgbClr val="00B0F0"/>
                </a:solidFill>
              </a:rPr>
              <a:t/>
            </a:r>
            <a:br>
              <a:rPr lang="ru-RU" sz="3600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БЛОК № 3 «Эмоционально-волевая сфера»</a:t>
            </a:r>
          </a:p>
          <a:p>
            <a:pPr marL="180000" indent="0" algn="just">
              <a:buNone/>
            </a:pPr>
            <a:r>
              <a:rPr lang="ru-RU" sz="2400" i="1" dirty="0">
                <a:solidFill>
                  <a:srgbClr val="002060"/>
                </a:solidFill>
              </a:rPr>
              <a:t>Упражнение «Встаньте с мест»</a:t>
            </a:r>
            <a:endParaRPr lang="ru-RU" sz="2400" dirty="0">
              <a:solidFill>
                <a:srgbClr val="002060"/>
              </a:solidFill>
            </a:endParaRP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Описание: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Участники сидят в кругу. Ведущий «выкидывает» на руках какое-либо количество пальцев. Должны одновременно подняться столько участников, сколько пальцев продемонстрировано. Заранее договариваться о способах выполнения упражнения нельзя. 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59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сказкотерапия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программ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а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 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b="1" dirty="0" err="1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Царьков</a:t>
            </a:r>
            <a:r>
              <a:rPr lang="ru-RU" sz="22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а </a:t>
            </a:r>
            <a:r>
              <a:rPr lang="en-US" sz="22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О.В.</a:t>
            </a:r>
            <a:r>
              <a:rPr lang="ru-RU" sz="22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«</a:t>
            </a:r>
            <a:r>
              <a:rPr lang="en-US" sz="2200" b="1" dirty="0" err="1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Первый</a:t>
            </a:r>
            <a:r>
              <a:rPr lang="en-US" sz="22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блин</a:t>
            </a:r>
            <a:r>
              <a:rPr lang="en-US" sz="22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 с </a:t>
            </a:r>
            <a:r>
              <a:rPr lang="en-US" sz="2200" b="1" dirty="0" err="1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начинкой</a:t>
            </a:r>
            <a:r>
              <a:rPr lang="en-US" sz="22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из</a:t>
            </a:r>
            <a:r>
              <a:rPr lang="en-US" sz="22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 сказки»</a:t>
            </a:r>
            <a:endParaRPr lang="ru-RU" sz="2200" b="1" dirty="0" smtClean="0">
              <a:solidFill>
                <a:srgbClr val="7030A0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871B8"/>
                </a:solidFill>
                <a:latin typeface="Cambria" pitchFamily="18" charset="0"/>
                <a:ea typeface="Cambria" pitchFamily="18" charset="0"/>
              </a:rPr>
              <a:t>(ж. «Вестник практической психологии образования», №2, №3, 2011г)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rgbClr val="0871B8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Особенности сказок для самых маленьких в период адаптации:</a:t>
            </a:r>
          </a:p>
          <a:p>
            <a:pPr indent="0">
              <a:spcBef>
                <a:spcPts val="0"/>
              </a:spcBef>
              <a:buNone/>
            </a:pPr>
            <a:endParaRPr lang="ru-RU" sz="24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1.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Они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очень коротенькие;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2. П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редпочтение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отдается действию, а не слову;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3.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Динамичность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;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4.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Эмоциональная окрашенность; 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5.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Отсутствие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злых персонажей на первых занятиях;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6.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Позитивное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окончание сказки;</a:t>
            </a:r>
          </a:p>
          <a:p>
            <a:pPr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7.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В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ыделение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смысла сказки.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 smtClean="0">
              <a:solidFill>
                <a:srgbClr val="0871B8"/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92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70C0"/>
                </a:solidFill>
              </a:rPr>
              <a:t>Содержание деятельности по психологическому </a:t>
            </a:r>
            <a:r>
              <a:rPr lang="ru-RU" sz="3600" b="1" dirty="0" smtClean="0">
                <a:solidFill>
                  <a:srgbClr val="0070C0"/>
                </a:solidFill>
              </a:rPr>
              <a:t>сопровождению</a:t>
            </a:r>
            <a:r>
              <a:rPr lang="ru-RU" sz="3600" b="1" dirty="0">
                <a:solidFill>
                  <a:srgbClr val="00B0F0"/>
                </a:solidFill>
              </a:rPr>
              <a:t/>
            </a:r>
            <a:br>
              <a:rPr lang="ru-RU" sz="3600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17638"/>
            <a:ext cx="8928992" cy="5395738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БЛОК № 3 «Эмоционально-волевая сфера»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Упражнение «Мне удается»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Описание: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Участники поочередно встают и рассказывают о каком-либо деле, которое им особенно хорошо удается. Потом они отвечают на два вопроса: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•Как им удалось этому научиться?</a:t>
            </a:r>
          </a:p>
          <a:p>
            <a:pPr marL="18000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•Где может пригодиться это умение? 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1407104"/>
            <a:ext cx="1224136" cy="1470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4761148"/>
            <a:ext cx="2736304" cy="20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70C0"/>
                </a:solidFill>
              </a:rPr>
              <a:t>Содержание деятельности по психологическому </a:t>
            </a:r>
            <a:r>
              <a:rPr lang="ru-RU" sz="3600" b="1" dirty="0" smtClean="0">
                <a:solidFill>
                  <a:srgbClr val="0070C0"/>
                </a:solidFill>
              </a:rPr>
              <a:t>сопровождению</a:t>
            </a:r>
            <a:r>
              <a:rPr lang="ru-RU" sz="3600" b="1" dirty="0">
                <a:solidFill>
                  <a:srgbClr val="00B0F0"/>
                </a:solidFill>
              </a:rPr>
              <a:t/>
            </a:r>
            <a:br>
              <a:rPr lang="ru-RU" sz="3600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0" algn="just">
              <a:spcBef>
                <a:spcPts val="600"/>
              </a:spcBef>
              <a:buNone/>
            </a:pPr>
            <a:r>
              <a:rPr lang="ru-RU" sz="2400" dirty="0">
                <a:solidFill>
                  <a:srgbClr val="002060"/>
                </a:solidFill>
              </a:rPr>
              <a:t>БЛОК №4 «Физическая сфера». Специальные дыхательные упражнения. </a:t>
            </a:r>
          </a:p>
          <a:p>
            <a:pPr marL="180000" indent="0" algn="just">
              <a:spcBef>
                <a:spcPts val="600"/>
              </a:spcBef>
              <a:buNone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При выполнении дыхательных упражнений необходимо соблюдать следующие условия:</a:t>
            </a:r>
          </a:p>
          <a:p>
            <a:pPr marL="180000" indent="0" algn="just">
              <a:spcBef>
                <a:spcPts val="600"/>
              </a:spcBef>
              <a:buNone/>
            </a:pPr>
            <a:r>
              <a:rPr lang="ru-RU" sz="2000" dirty="0">
                <a:solidFill>
                  <a:srgbClr val="002060"/>
                </a:solidFill>
              </a:rPr>
              <a:t>— дышать через нос;</a:t>
            </a:r>
          </a:p>
          <a:p>
            <a:pPr marL="180000" indent="0" algn="just">
              <a:spcBef>
                <a:spcPts val="600"/>
              </a:spcBef>
              <a:buNone/>
            </a:pPr>
            <a:r>
              <a:rPr lang="ru-RU" sz="2000" dirty="0">
                <a:solidFill>
                  <a:srgbClr val="002060"/>
                </a:solidFill>
              </a:rPr>
              <a:t>— любое упражнение начинать с </a:t>
            </a:r>
            <a:r>
              <a:rPr lang="ru-RU" sz="2000" dirty="0" smtClean="0">
                <a:solidFill>
                  <a:srgbClr val="002060"/>
                </a:solidFill>
              </a:rPr>
              <a:t>выдоха;</a:t>
            </a:r>
          </a:p>
          <a:p>
            <a:pPr marL="180000" indent="0" algn="just">
              <a:spcBef>
                <a:spcPts val="600"/>
              </a:spcBef>
              <a:buNone/>
            </a:pPr>
            <a:r>
              <a:rPr lang="ru-RU" sz="2000" dirty="0">
                <a:solidFill>
                  <a:srgbClr val="002060"/>
                </a:solidFill>
              </a:rPr>
              <a:t>— </a:t>
            </a:r>
            <a:r>
              <a:rPr lang="ru-RU" sz="2000" dirty="0" smtClean="0">
                <a:solidFill>
                  <a:srgbClr val="002060"/>
                </a:solidFill>
              </a:rPr>
              <a:t>приступать </a:t>
            </a:r>
            <a:r>
              <a:rPr lang="ru-RU" sz="2000" dirty="0">
                <a:solidFill>
                  <a:srgbClr val="002060"/>
                </a:solidFill>
              </a:rPr>
              <a:t>к выполнению интенсивных дыхательных упражнений не ранее чем через 2-2,5 часа после приема пищи;</a:t>
            </a:r>
          </a:p>
          <a:p>
            <a:pPr marL="180000" indent="0" algn="just">
              <a:spcBef>
                <a:spcPts val="600"/>
              </a:spcBef>
              <a:buNone/>
            </a:pPr>
            <a:r>
              <a:rPr lang="ru-RU" sz="2000" dirty="0">
                <a:solidFill>
                  <a:srgbClr val="002060"/>
                </a:solidFill>
              </a:rPr>
              <a:t>— дыхание должно доставлять удовольствие. 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4995174"/>
            <a:ext cx="2483768" cy="186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5728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Психологическое сопровождение </a:t>
            </a:r>
            <a:r>
              <a:rPr lang="ru-RU" sz="3200" b="1" dirty="0">
                <a:solidFill>
                  <a:srgbClr val="0070C0"/>
                </a:solidFill>
              </a:rPr>
              <a:t>педагогов - участников конкурсов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0" algn="just">
              <a:spcBef>
                <a:spcPts val="600"/>
              </a:spcBef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Цель - </a:t>
            </a:r>
            <a:r>
              <a:rPr lang="ru-RU" sz="2800" dirty="0" smtClean="0">
                <a:solidFill>
                  <a:srgbClr val="002060"/>
                </a:solidFill>
              </a:rPr>
              <a:t>работа </a:t>
            </a:r>
            <a:r>
              <a:rPr lang="ru-RU" sz="2800" dirty="0">
                <a:solidFill>
                  <a:srgbClr val="002060"/>
                </a:solidFill>
              </a:rPr>
              <a:t>с эмоционально-волевой сферой личности, развитие коммуникативных умений, формирование стрессоустойчивости и развитие адаптационно - защитных механизмов, умений «совладать» со стрессовыми воздействиями и психотравмирующими ситуациями во время испытаний.</a:t>
            </a:r>
          </a:p>
          <a:p>
            <a:pPr marL="180000" indent="0" algn="just">
              <a:spcBef>
                <a:spcPts val="600"/>
              </a:spcBef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11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5728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Психологическое сопровождение </a:t>
            </a:r>
            <a:r>
              <a:rPr lang="ru-RU" sz="3200" b="1" dirty="0">
                <a:solidFill>
                  <a:srgbClr val="0070C0"/>
                </a:solidFill>
              </a:rPr>
              <a:t>педагогов - участников конкурсов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84576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развитие навыков самоорганизации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</a:rPr>
              <a:t>саморегуляции</a:t>
            </a:r>
            <a:r>
              <a:rPr lang="ru-RU" sz="2400" dirty="0">
                <a:solidFill>
                  <a:srgbClr val="002060"/>
                </a:solidFill>
              </a:rPr>
              <a:t>;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400" dirty="0">
                <a:solidFill>
                  <a:srgbClr val="002060"/>
                </a:solidFill>
              </a:rPr>
              <a:t>умений управлять своим психофизическим </a:t>
            </a:r>
            <a:r>
              <a:rPr lang="ru-RU" sz="2400" dirty="0" smtClean="0">
                <a:solidFill>
                  <a:srgbClr val="002060"/>
                </a:solidFill>
              </a:rPr>
              <a:t>состоянием;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обучение </a:t>
            </a:r>
            <a:r>
              <a:rPr lang="ru-RU" sz="2400" dirty="0">
                <a:solidFill>
                  <a:srgbClr val="002060"/>
                </a:solidFill>
              </a:rPr>
              <a:t>приемам волевой мобилизации и </a:t>
            </a:r>
            <a:r>
              <a:rPr lang="ru-RU" sz="2400" dirty="0" smtClean="0">
                <a:solidFill>
                  <a:srgbClr val="002060"/>
                </a:solidFill>
              </a:rPr>
              <a:t>умению справляться со стрессом;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коррекция </a:t>
            </a:r>
            <a:r>
              <a:rPr lang="ru-RU" sz="2400" dirty="0">
                <a:solidFill>
                  <a:srgbClr val="002060"/>
                </a:solidFill>
              </a:rPr>
              <a:t>неадекватной </a:t>
            </a:r>
            <a:r>
              <a:rPr lang="ru-RU" sz="2400" dirty="0" smtClean="0">
                <a:solidFill>
                  <a:srgbClr val="002060"/>
                </a:solidFill>
              </a:rPr>
              <a:t>самооценки;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сохранение </a:t>
            </a:r>
            <a:r>
              <a:rPr lang="ru-RU" sz="2400" dirty="0">
                <a:solidFill>
                  <a:srgbClr val="002060"/>
                </a:solidFill>
              </a:rPr>
              <a:t>и </a:t>
            </a:r>
            <a:r>
              <a:rPr lang="ru-RU" sz="2400" dirty="0" smtClean="0">
                <a:solidFill>
                  <a:srgbClr val="002060"/>
                </a:solidFill>
              </a:rPr>
              <a:t>укрепление </a:t>
            </a:r>
            <a:r>
              <a:rPr lang="ru-RU" sz="2400" dirty="0">
                <a:solidFill>
                  <a:srgbClr val="002060"/>
                </a:solidFill>
              </a:rPr>
              <a:t>физического и психического </a:t>
            </a:r>
            <a:r>
              <a:rPr lang="ru-RU" sz="2400" dirty="0" smtClean="0">
                <a:solidFill>
                  <a:srgbClr val="002060"/>
                </a:solidFill>
              </a:rPr>
              <a:t>здоровья;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обучение методам нервно-мышечной релаксации и др. </a:t>
            </a:r>
          </a:p>
          <a:p>
            <a:pPr marL="180000" indent="0" algn="just">
              <a:spcBef>
                <a:spcPts val="600"/>
              </a:spcBef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0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5728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Психологическое сопровождение </a:t>
            </a:r>
            <a:r>
              <a:rPr lang="ru-RU" sz="3200" b="1" dirty="0">
                <a:solidFill>
                  <a:srgbClr val="0070C0"/>
                </a:solidFill>
              </a:rPr>
              <a:t>педагогов - участников конкурсов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" y="3889029"/>
            <a:ext cx="2932406" cy="2199305"/>
          </a:xfr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942" y="4652956"/>
            <a:ext cx="2940057" cy="2205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200" y="1766554"/>
            <a:ext cx="2906084" cy="22727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4810"/>
            <a:ext cx="3045332" cy="228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403" y="1628800"/>
            <a:ext cx="2885705" cy="21642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381" y="4039266"/>
            <a:ext cx="2930727" cy="21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6100" y="1808458"/>
            <a:ext cx="5372100" cy="110251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Тренинг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282043" y="3125288"/>
            <a:ext cx="4962365" cy="2101487"/>
          </a:xfrm>
        </p:spPr>
        <p:txBody>
          <a:bodyPr>
            <a:normAutofit/>
          </a:bodyPr>
          <a:lstStyle/>
          <a:p>
            <a:r>
              <a:rPr lang="ru-RU" sz="4050" b="1" dirty="0">
                <a:solidFill>
                  <a:srgbClr val="0070C0"/>
                </a:solidFill>
              </a:rPr>
              <a:t>«Через тернии к звездам!»</a:t>
            </a:r>
          </a:p>
          <a:p>
            <a:pPr algn="r"/>
            <a:endParaRPr lang="ru-RU" sz="2700" b="1" dirty="0">
              <a:solidFill>
                <a:srgbClr val="7030A0"/>
              </a:solidFill>
            </a:endParaRPr>
          </a:p>
          <a:p>
            <a:pPr algn="r"/>
            <a:endParaRPr lang="ru-RU" sz="27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3043" y="1503040"/>
            <a:ext cx="6858003" cy="38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5728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Психологическое сопровождение </a:t>
            </a:r>
            <a:r>
              <a:rPr lang="ru-RU" sz="3200" b="1" dirty="0">
                <a:solidFill>
                  <a:srgbClr val="0070C0"/>
                </a:solidFill>
              </a:rPr>
              <a:t>педагогов - участников конкурсов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364026"/>
            <a:ext cx="8928992" cy="5449350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 smtClean="0">
                <a:solidFill>
                  <a:srgbClr val="002060"/>
                </a:solidFill>
              </a:rPr>
              <a:t>       </a:t>
            </a:r>
            <a:r>
              <a:rPr lang="ru-RU" sz="2400" b="1" i="1" dirty="0" smtClean="0">
                <a:solidFill>
                  <a:srgbClr val="002060"/>
                </a:solidFill>
              </a:rPr>
              <a:t>Для </a:t>
            </a:r>
            <a:r>
              <a:rPr lang="ru-RU" sz="2400" b="1" i="1" dirty="0">
                <a:solidFill>
                  <a:srgbClr val="002060"/>
                </a:solidFill>
              </a:rPr>
              <a:t>построения формул оптимального состояния необходимо: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Выделить несколько «критических» ситуаций, для разрешения которых в первую очередь требуется способность к психическому самовнушению. Обычно </a:t>
            </a:r>
            <a:r>
              <a:rPr lang="ru-RU" sz="2000" dirty="0" smtClean="0">
                <a:solidFill>
                  <a:srgbClr val="002060"/>
                </a:solidFill>
              </a:rPr>
              <a:t>это ситуации выступлений </a:t>
            </a:r>
            <a:r>
              <a:rPr lang="ru-RU" sz="2000" dirty="0">
                <a:solidFill>
                  <a:srgbClr val="002060"/>
                </a:solidFill>
              </a:rPr>
              <a:t>на сцене, защиты своих проектов на конференциях, </a:t>
            </a:r>
            <a:r>
              <a:rPr lang="ru-RU" sz="2000" dirty="0" smtClean="0">
                <a:solidFill>
                  <a:srgbClr val="002060"/>
                </a:solidFill>
              </a:rPr>
              <a:t>конкурсах, конфликтные </a:t>
            </a:r>
            <a:r>
              <a:rPr lang="ru-RU" sz="2000" dirty="0">
                <a:solidFill>
                  <a:srgbClr val="002060"/>
                </a:solidFill>
              </a:rPr>
              <a:t>ситуации на работе или в семье, </a:t>
            </a:r>
            <a:r>
              <a:rPr lang="ru-RU" sz="2000" dirty="0" smtClean="0">
                <a:solidFill>
                  <a:srgbClr val="002060"/>
                </a:solidFill>
              </a:rPr>
              <a:t>бессонница</a:t>
            </a:r>
            <a:r>
              <a:rPr lang="ru-RU" sz="2000" dirty="0">
                <a:solidFill>
                  <a:srgbClr val="002060"/>
                </a:solidFill>
              </a:rPr>
              <a:t>...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Вспомнить и подробно описать свое состояние в момент наибольшего подъема сил, наивысшей работоспособности, «ясности» ума и четкости мышления, возникавшее в такой напряженной ситуации, где требуется психическое самоуправление.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Подготовить формулу «оптимального состояния», самовнушение которой в момент полной мышечной релаксации должно воспроизвести психическое состояние, близкое к требуемому. При этом нужно помнить, что формулы должны вбирать в себя только те мысли и чувства, которые требуются для мобилизации в конкретной ситуации.</a:t>
            </a:r>
          </a:p>
          <a:p>
            <a:pPr marL="180000" indent="0" algn="just">
              <a:spcBef>
                <a:spcPts val="600"/>
              </a:spcBef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80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5728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Психологическое сопровождение </a:t>
            </a:r>
            <a:r>
              <a:rPr lang="ru-RU" sz="3200" b="1" dirty="0">
                <a:solidFill>
                  <a:srgbClr val="0070C0"/>
                </a:solidFill>
              </a:rPr>
              <a:t>педагогов - участников конкурсов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364026"/>
            <a:ext cx="8928992" cy="5449350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С</a:t>
            </a:r>
            <a:r>
              <a:rPr lang="ru-RU" sz="2000" b="1" i="1" dirty="0" smtClean="0">
                <a:solidFill>
                  <a:srgbClr val="002060"/>
                </a:solidFill>
              </a:rPr>
              <a:t>амовнушение </a:t>
            </a:r>
            <a:r>
              <a:rPr lang="ru-RU" sz="2000" b="1" i="1" dirty="0">
                <a:solidFill>
                  <a:srgbClr val="002060"/>
                </a:solidFill>
              </a:rPr>
              <a:t>должно быть: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</a:rPr>
              <a:t>позитивным, жизнеутверждающим, конструктивным (нельзя внушать себе негативное);</a:t>
            </a:r>
          </a:p>
          <a:p>
            <a:pPr marL="0" lvl="0" indent="0" algn="just">
              <a:buNone/>
            </a:pPr>
            <a:r>
              <a:rPr lang="ru-RU" sz="1800" dirty="0">
                <a:solidFill>
                  <a:srgbClr val="002060"/>
                </a:solidFill>
              </a:rPr>
              <a:t>обличено в простые, четкие и понятные фразы, выражено в утвердительной форме и не содержать частицы «не». Формулы самовнушения начинаются со слов: «я хочу...», «я могу...», «я буду...».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2060"/>
                </a:solidFill>
              </a:rPr>
              <a:t>Самовнушение предполагает многократное повторение формул, лучше всего их произносить ежедневно утром после сна и вечером перед сном.</a:t>
            </a:r>
          </a:p>
          <a:p>
            <a:pPr marL="0" indent="0" algn="just">
              <a:buNone/>
            </a:pPr>
            <a:r>
              <a:rPr lang="ru-RU" sz="1800" b="1" i="1" dirty="0">
                <a:solidFill>
                  <a:srgbClr val="002060"/>
                </a:solidFill>
              </a:rPr>
              <a:t>П</a:t>
            </a:r>
            <a:r>
              <a:rPr lang="ru-RU" sz="1800" b="1" i="1" dirty="0" smtClean="0">
                <a:solidFill>
                  <a:srgbClr val="002060"/>
                </a:solidFill>
              </a:rPr>
              <a:t>римеры формул </a:t>
            </a:r>
            <a:r>
              <a:rPr lang="ru-RU" sz="1800" b="1" i="1" dirty="0">
                <a:solidFill>
                  <a:srgbClr val="002060"/>
                </a:solidFill>
              </a:rPr>
              <a:t>оптимального состояния, </a:t>
            </a:r>
            <a:r>
              <a:rPr lang="ru-RU" sz="1800" b="1" i="1" dirty="0" smtClean="0">
                <a:solidFill>
                  <a:srgbClr val="002060"/>
                </a:solidFill>
              </a:rPr>
              <a:t>для </a:t>
            </a:r>
            <a:r>
              <a:rPr lang="ru-RU" sz="1800" b="1" i="1" dirty="0">
                <a:solidFill>
                  <a:srgbClr val="002060"/>
                </a:solidFill>
              </a:rPr>
              <a:t>применения в стрессовой </a:t>
            </a:r>
            <a:r>
              <a:rPr lang="ru-RU" sz="1800" b="1" i="1" dirty="0" smtClean="0">
                <a:solidFill>
                  <a:srgbClr val="002060"/>
                </a:solidFill>
              </a:rPr>
              <a:t>ситуации:</a:t>
            </a:r>
            <a:endParaRPr lang="ru-RU" sz="1800" i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«Настроение приподнятое! Голова ясная! Я верю в успех!»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«Я совершенно спокоен(на)! Я собран(а)! Мыслю четко!»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«Я весел(а) и раскован(а)! Мое тело легкое! Движения свободные и красивые! Я уверена в себе!»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«Я могу управлять своими внутренними ощущениями».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«Я справлюсь с напряжением в любой момент, когда пожелаю».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«Жизнь слишком коротка, чтобы тратить ее на всякие беспокойства».</a:t>
            </a:r>
          </a:p>
          <a:p>
            <a:pPr marL="180000" indent="0" algn="just">
              <a:spcBef>
                <a:spcPts val="600"/>
              </a:spcBef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6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5728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Психологическое сопровождение </a:t>
            </a:r>
            <a:r>
              <a:rPr lang="ru-RU" sz="3200" b="1" dirty="0">
                <a:solidFill>
                  <a:srgbClr val="0070C0"/>
                </a:solidFill>
              </a:rPr>
              <a:t>педагогов - участников конкурсов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364026"/>
            <a:ext cx="8928992" cy="5449350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Примерные программы самовнушения</a:t>
            </a:r>
            <a:endParaRPr lang="ru-RU" sz="2000" dirty="0">
              <a:solidFill>
                <a:srgbClr val="002060"/>
              </a:solidFill>
            </a:endParaRPr>
          </a:p>
          <a:p>
            <a:pPr marL="180000" indent="0" algn="just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Для </a:t>
            </a:r>
            <a:r>
              <a:rPr lang="ru-RU" sz="2000" b="1" i="1" dirty="0">
                <a:solidFill>
                  <a:srgbClr val="002060"/>
                </a:solidFill>
              </a:rPr>
              <a:t>оптимизации настроения:</a:t>
            </a:r>
            <a:r>
              <a:rPr lang="ru-RU" sz="2000" dirty="0">
                <a:solidFill>
                  <a:srgbClr val="002060"/>
                </a:solidFill>
              </a:rPr>
              <a:t> «Я собран и уравновешен; у меня приподнятое, радостное настроение; я хочу быть активным и бодрым; я могу быть активным и бодрым: я активен и бодр; я хочу (могу, буду) чувствовать энергию и бодрость; я жизнерадостен и полон сил; я оптимист».</a:t>
            </a:r>
          </a:p>
          <a:p>
            <a:pPr marL="18000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Для настройки на профессиональный стиль поведения, преодоления неуверенности, скованности в общении с аудиторией (жюри):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18000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«</a:t>
            </a:r>
            <a:r>
              <a:rPr lang="ru-RU" sz="2000" dirty="0">
                <a:solidFill>
                  <a:srgbClr val="002060"/>
                </a:solidFill>
              </a:rPr>
              <a:t>Я совершенно спокоен; я вхожу на сцену уверенно; чувствую себя на сцене свободно и раскованно; владею собой; мой голос звучит ровно, уверенно; настроение бодрое; мне самому интересно на почувствовать это состояние и принять его, мне интересно учиться этому; мне есть, что преподнести зрителям; я спокоен и уверен в себе».</a:t>
            </a:r>
          </a:p>
          <a:p>
            <a:pPr marL="180000" indent="0" algn="just">
              <a:spcBef>
                <a:spcPts val="600"/>
              </a:spcBef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020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5728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Психологическое сопровождение </a:t>
            </a:r>
            <a:r>
              <a:rPr lang="ru-RU" sz="3200" b="1" dirty="0">
                <a:solidFill>
                  <a:srgbClr val="0070C0"/>
                </a:solidFill>
              </a:rPr>
              <a:t>педагогов - участников конкурсов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364026"/>
            <a:ext cx="8928992" cy="5449350"/>
          </a:xfrm>
          <a:solidFill>
            <a:srgbClr val="E7FCC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Примерные программы самовнушения</a:t>
            </a:r>
            <a:endParaRPr lang="ru-RU" sz="2000" dirty="0">
              <a:solidFill>
                <a:srgbClr val="002060"/>
              </a:solidFill>
            </a:endParaRPr>
          </a:p>
          <a:p>
            <a:pPr marL="180000" indent="0" algn="just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Для </a:t>
            </a:r>
            <a:r>
              <a:rPr lang="ru-RU" sz="2000" b="1" i="1" dirty="0">
                <a:solidFill>
                  <a:srgbClr val="002060"/>
                </a:solidFill>
              </a:rPr>
              <a:t>самонастройки на предстоящее выступление на сцене</a:t>
            </a:r>
            <a:r>
              <a:rPr lang="ru-RU" sz="2000" dirty="0">
                <a:solidFill>
                  <a:srgbClr val="002060"/>
                </a:solidFill>
              </a:rPr>
              <a:t>: «Чувствую себя уверенно; настроение приподнятое; голова ясная; я совершенно спокоен; я собран; мыслю четко; я хочу (могу, буду) отвечать на поставленные вопросы (если это конференция или доклад) легко, четко, ясно».</a:t>
            </a:r>
          </a:p>
          <a:p>
            <a:pPr marL="18000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Основные формулы: «Я спокоен. Я уверен. Зрители слушают меня. Чувствую себя раскованно. Я хорошо подготовлен. Я хорошо выступлю перед зрителями. Я уверен, полон сил. Я хорошо владею собой. Настроение бодрое, хорошее».</a:t>
            </a:r>
          </a:p>
          <a:p>
            <a:pPr marL="18000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Для преодоления робости, неуверенност</a:t>
            </a:r>
            <a:r>
              <a:rPr lang="ru-RU" sz="2000" dirty="0">
                <a:solidFill>
                  <a:srgbClr val="002060"/>
                </a:solidFill>
              </a:rPr>
              <a:t>и: «Я вежлив. Я приятен людям. Я внутренне улыбаюсь. Владею собой».</a:t>
            </a:r>
          </a:p>
          <a:p>
            <a:pPr marL="18000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Конкурсантам можно предложить определить конкретное качество (черту характера, привычку), которые они желали бы изменить. Затем они начинают составлять формулы самовнушения.</a:t>
            </a:r>
          </a:p>
          <a:p>
            <a:pPr marL="180000" indent="0" algn="just">
              <a:spcBef>
                <a:spcPts val="600"/>
              </a:spcBef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80" y="63476"/>
            <a:ext cx="1129520" cy="108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4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изотерапия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b="1" dirty="0" err="1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мандала</a:t>
            </a:r>
            <a:r>
              <a:rPr lang="ru-RU" sz="2400" b="1" dirty="0">
                <a:solidFill>
                  <a:srgbClr val="240CB4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– «магический круг»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b="1" dirty="0" err="1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данмала</a:t>
            </a:r>
            <a:r>
              <a:rPr lang="ru-RU" sz="24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– </a:t>
            </a: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мандала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из естественных природных компонентов</a:t>
            </a:r>
          </a:p>
          <a:p>
            <a:pPr marL="0" indent="0" algn="ctr">
              <a:buNone/>
            </a:pPr>
            <a:endParaRPr lang="ru-RU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 descr="https://i.pinimg.com/474x/20/f8/a4/20f8a470ca28281fedccf823736cd22c--landart-natural-resourc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158" y="2488543"/>
            <a:ext cx="3181705" cy="258641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maam.ru/upload/blogs/detsad-333714-16030399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564904"/>
            <a:ext cx="3375368" cy="252527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988294"/>
            <a:ext cx="3647001" cy="273630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7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/>
              </a:rPr>
              <a:t>Выявление проблем и ресурсов </a:t>
            </a:r>
            <a:endParaRPr lang="ru-RU" sz="32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106861" y="4084927"/>
            <a:ext cx="2716134" cy="58101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Игра «Камешки»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2947424" y="5013176"/>
            <a:ext cx="3283136" cy="95547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Набор метафорических ассоциативных </a:t>
            </a:r>
            <a:r>
              <a:rPr lang="ru-RU" dirty="0" smtClean="0">
                <a:solidFill>
                  <a:srgbClr val="002060"/>
                </a:solidFill>
              </a:rPr>
              <a:t>предметов «Мешочек сокровищ»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334" y="1765492"/>
            <a:ext cx="3057226" cy="3070298"/>
          </a:xfrm>
          <a:gradFill flip="none" rotWithShape="1">
            <a:gsLst>
              <a:gs pos="61000">
                <a:srgbClr val="E7FCCA"/>
              </a:gs>
              <a:gs pos="94000">
                <a:schemeClr val="accent4">
                  <a:lumMod val="45000"/>
                  <a:lumOff val="55000"/>
                </a:schemeClr>
              </a:gs>
              <a:gs pos="9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74" y="1215697"/>
            <a:ext cx="2716134" cy="27173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086" y="4732127"/>
            <a:ext cx="2476410" cy="21621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040" y="2105915"/>
            <a:ext cx="2363456" cy="2592288"/>
          </a:xfrm>
          <a:prstGeom prst="rect">
            <a:avLst/>
          </a:prstGeom>
        </p:spPr>
      </p:pic>
      <p:sp>
        <p:nvSpPr>
          <p:cNvPr id="18" name="Текст 10"/>
          <p:cNvSpPr txBox="1">
            <a:spLocks/>
          </p:cNvSpPr>
          <p:nvPr/>
        </p:nvSpPr>
        <p:spPr>
          <a:xfrm>
            <a:off x="6673040" y="1624430"/>
            <a:ext cx="2291448" cy="4404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</a:rPr>
              <a:t>МАК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74" y="4874115"/>
            <a:ext cx="2695321" cy="20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3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</a:rPr>
              <a:t>Методы «психологического душа»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( аутогенная тренировка, релаксация)</a:t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20479"/>
            <a:ext cx="8229600" cy="35313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Упражнение «Сбрось усталость» 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16385" name="Picture 1" descr="C:\Users\Админ\Desktop\post-360962-1559454655-5cf363bf98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09810"/>
            <a:ext cx="8640960" cy="4331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70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</a:rPr>
              <a:t>Методы «психологического душа»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( аутогенная тренировка, релаксация)</a:t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0342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Упражнение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</a:rPr>
              <a:t>Потягушки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</a:p>
        </p:txBody>
      </p:sp>
      <p:pic>
        <p:nvPicPr>
          <p:cNvPr id="5" name="Picture 2" descr="C:\Users\Админ\Desktop\147198772_1507931311130532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82" y="1988840"/>
            <a:ext cx="8964488" cy="48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31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</a:rPr>
              <a:t>Методы «психологического душа»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( аутогенная тренировка, релаксация)</a:t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20479"/>
            <a:ext cx="9144000" cy="4937521"/>
          </a:xfrm>
          <a:solidFill>
            <a:srgbClr val="E7FCCA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Упражнение </a:t>
            </a:r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</a:rPr>
              <a:t>Бабочка»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4210" name="Picture 2" descr="C:\Users\Админ\Desktop\74480919_babochkaleti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13892"/>
            <a:ext cx="7056784" cy="3920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75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</a:rPr>
              <a:t>Методы «психологического душа»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( аутогенная тренировка, релаксация)</a:t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46762"/>
            <a:ext cx="8856984" cy="5011238"/>
          </a:xfrm>
          <a:solidFill>
            <a:srgbClr val="E7FCCA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Упражнение </a:t>
            </a:r>
            <a:r>
              <a:rPr lang="ru-RU" b="1" dirty="0">
                <a:solidFill>
                  <a:srgbClr val="002060"/>
                </a:solidFill>
              </a:rPr>
              <a:t>«Черепаха»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95238" name="Picture 6" descr="C:\Users\Админ\Desktop\1434437245_tartl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2186" y="2482971"/>
            <a:ext cx="4084070" cy="4056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274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</a:rPr>
              <a:t>Методы «психологического душа»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( аутогенная тренировка, релаксация)</a:t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8588"/>
            <a:ext cx="8229600" cy="369328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Упражнение </a:t>
            </a:r>
            <a:r>
              <a:rPr lang="ru-RU" b="1" dirty="0">
                <a:solidFill>
                  <a:srgbClr val="002060"/>
                </a:solidFill>
              </a:rPr>
              <a:t>«Мороженое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6258" name="Picture 2" descr="C:\Users\Админ\Desktop\GH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48880"/>
            <a:ext cx="9036496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3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/>
              </a:rPr>
              <a:t>Техники </a:t>
            </a:r>
            <a:r>
              <a:rPr lang="ru-RU" sz="3200" b="1" dirty="0" smtClean="0">
                <a:solidFill>
                  <a:srgbClr val="0070C0"/>
                </a:solidFill>
                <a:effectLst/>
              </a:rPr>
              <a:t>самопомощи </a:t>
            </a:r>
            <a:r>
              <a:rPr lang="ru-RU" sz="3200" b="1" dirty="0">
                <a:solidFill>
                  <a:srgbClr val="0070C0"/>
                </a:solidFill>
                <a:effectLst/>
              </a:rPr>
              <a:t>при приступе тревоги</a:t>
            </a:r>
            <a:br>
              <a:rPr lang="ru-RU" sz="3200" b="1" dirty="0">
                <a:solidFill>
                  <a:srgbClr val="0070C0"/>
                </a:solidFill>
                <a:effectLst/>
              </a:rPr>
            </a:br>
            <a:endParaRPr lang="ru-RU" sz="32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19398"/>
            <a:ext cx="8928992" cy="5138602"/>
          </a:xfrm>
          <a:solidFill>
            <a:srgbClr val="E7FCCA"/>
          </a:solidFill>
        </p:spPr>
        <p:txBody>
          <a:bodyPr>
            <a:normAutofit fontScale="77500" lnSpcReduction="20000"/>
          </a:bodyPr>
          <a:lstStyle/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Опорная </a:t>
            </a:r>
            <a:r>
              <a:rPr lang="ru-RU" b="1" dirty="0">
                <a:solidFill>
                  <a:srgbClr val="002060"/>
                </a:solidFill>
              </a:rPr>
              <a:t>поза (ноги на полу всей ступней или стоя); </a:t>
            </a:r>
            <a:r>
              <a:rPr lang="ru-RU" b="1" dirty="0" smtClean="0">
                <a:solidFill>
                  <a:srgbClr val="002060"/>
                </a:solidFill>
              </a:rPr>
              <a:t>чувствовать </a:t>
            </a:r>
            <a:r>
              <a:rPr lang="ru-RU" b="1" dirty="0">
                <a:solidFill>
                  <a:srgbClr val="002060"/>
                </a:solidFill>
              </a:rPr>
              <a:t>все свое тело (просканировать); дыхание на счет 4 - 7 - 8 (вдох - задержка - выдох). </a:t>
            </a:r>
            <a:r>
              <a:rPr lang="ru-RU" b="1" dirty="0" smtClean="0">
                <a:solidFill>
                  <a:srgbClr val="002060"/>
                </a:solidFill>
              </a:rPr>
              <a:t>Вдох </a:t>
            </a:r>
            <a:r>
              <a:rPr lang="ru-RU" b="1" dirty="0">
                <a:solidFill>
                  <a:srgbClr val="002060"/>
                </a:solidFill>
              </a:rPr>
              <a:t>носом, выдох ртом (как будто </a:t>
            </a:r>
            <a:r>
              <a:rPr lang="ru-RU" b="1" dirty="0" smtClean="0">
                <a:solidFill>
                  <a:srgbClr val="002060"/>
                </a:solidFill>
              </a:rPr>
              <a:t>задуваешь свечу).</a:t>
            </a:r>
            <a:endParaRPr lang="ru-RU" b="1" dirty="0">
              <a:solidFill>
                <a:srgbClr val="002060"/>
              </a:solidFill>
            </a:endParaRPr>
          </a:p>
          <a:p>
            <a:pPr lvl="0" algn="just"/>
            <a:r>
              <a:rPr lang="ru-RU" b="1" dirty="0">
                <a:solidFill>
                  <a:srgbClr val="002060"/>
                </a:solidFill>
              </a:rPr>
              <a:t>Ритмичные движения – постукивать по ключицам руками крест-накрест. Обхватить себя руками и раскачиваться.</a:t>
            </a:r>
          </a:p>
          <a:p>
            <a:pPr lvl="0" algn="just"/>
            <a:r>
              <a:rPr lang="ru-RU" b="1" dirty="0">
                <a:solidFill>
                  <a:srgbClr val="002060"/>
                </a:solidFill>
              </a:rPr>
              <a:t>Осмотреться вокруг и назвать 5 предметов синего цвета. 5 круглых предметов, 5 острых углов и т.д. Можно мысленно описывать окружающее, как будто заполняя протокол.</a:t>
            </a:r>
          </a:p>
          <a:p>
            <a:pPr lvl="0" algn="just"/>
            <a:r>
              <a:rPr lang="ru-RU" b="1" dirty="0">
                <a:solidFill>
                  <a:srgbClr val="002060"/>
                </a:solidFill>
              </a:rPr>
              <a:t>Сделать несколько интенсивных физических упражнений, чтобы утилизировать гормоны стресса. Задача: быстро устать. Делать на пределе сил.</a:t>
            </a:r>
          </a:p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Найти </a:t>
            </a:r>
            <a:r>
              <a:rPr lang="ru-RU" b="1" dirty="0">
                <a:solidFill>
                  <a:srgbClr val="002060"/>
                </a:solidFill>
              </a:rPr>
              <a:t>человека для разговоров на отвлеченные темы.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6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/>
              </a:rPr>
              <a:t>Техники </a:t>
            </a:r>
            <a:r>
              <a:rPr lang="ru-RU" sz="3200" b="1" dirty="0" smtClean="0">
                <a:solidFill>
                  <a:srgbClr val="0070C0"/>
                </a:solidFill>
                <a:effectLst/>
              </a:rPr>
              <a:t>самопомощи </a:t>
            </a:r>
            <a:r>
              <a:rPr lang="ru-RU" sz="3200" b="1" dirty="0">
                <a:solidFill>
                  <a:srgbClr val="0070C0"/>
                </a:solidFill>
                <a:effectLst/>
              </a:rPr>
              <a:t>при приступе тревоги</a:t>
            </a:r>
            <a:br>
              <a:rPr lang="ru-RU" sz="3200" b="1" dirty="0">
                <a:solidFill>
                  <a:srgbClr val="0070C0"/>
                </a:solidFill>
                <a:effectLst/>
              </a:rPr>
            </a:br>
            <a:endParaRPr lang="ru-RU" sz="32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19398"/>
            <a:ext cx="8928992" cy="51386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46" y="1196753"/>
            <a:ext cx="8844650" cy="55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/>
              </a:rPr>
              <a:t>Техники </a:t>
            </a:r>
            <a:r>
              <a:rPr lang="ru-RU" sz="3200" b="1" dirty="0" smtClean="0">
                <a:solidFill>
                  <a:srgbClr val="0070C0"/>
                </a:solidFill>
                <a:effectLst/>
              </a:rPr>
              <a:t>самопомощи </a:t>
            </a:r>
            <a:r>
              <a:rPr lang="ru-RU" sz="3200" b="1" dirty="0">
                <a:solidFill>
                  <a:srgbClr val="0070C0"/>
                </a:solidFill>
                <a:effectLst/>
              </a:rPr>
              <a:t>при приступе тревоги</a:t>
            </a:r>
            <a:br>
              <a:rPr lang="ru-RU" sz="3200" b="1" dirty="0">
                <a:solidFill>
                  <a:srgbClr val="0070C0"/>
                </a:solidFill>
                <a:effectLst/>
              </a:rPr>
            </a:br>
            <a:endParaRPr lang="ru-RU" sz="32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19398"/>
            <a:ext cx="8928992" cy="51386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735"/>
            <a:ext cx="9224233" cy="58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/>
              </a:rPr>
              <a:t>Техники </a:t>
            </a:r>
            <a:r>
              <a:rPr lang="ru-RU" sz="3200" b="1" dirty="0" smtClean="0">
                <a:solidFill>
                  <a:srgbClr val="0070C0"/>
                </a:solidFill>
                <a:effectLst/>
              </a:rPr>
              <a:t>самопомощи </a:t>
            </a:r>
            <a:r>
              <a:rPr lang="ru-RU" sz="3200" b="1" dirty="0">
                <a:solidFill>
                  <a:srgbClr val="0070C0"/>
                </a:solidFill>
                <a:effectLst/>
              </a:rPr>
              <a:t>при приступе тревоги</a:t>
            </a:r>
            <a:br>
              <a:rPr lang="ru-RU" sz="3200" b="1" dirty="0">
                <a:solidFill>
                  <a:srgbClr val="0070C0"/>
                </a:solidFill>
                <a:effectLst/>
              </a:rPr>
            </a:br>
            <a:endParaRPr lang="ru-RU" sz="32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19398"/>
            <a:ext cx="8928992" cy="51386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980728"/>
            <a:ext cx="8928991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изотерапия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мандала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на кинетическом песке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7" name="Рисунок 6" descr="F:\конференция 2023\фотографии\Attachments_brod48@yandex.ru_2023-08-09_11-23-45\IMG_20210316_150648.jpg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9" t="738" r="9211" b="9438"/>
          <a:stretch/>
        </p:blipFill>
        <p:spPr bwMode="auto">
          <a:xfrm rot="16200000">
            <a:off x="433737" y="1662607"/>
            <a:ext cx="2545193" cy="3197658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конференция 2023\фотографии\Attachments_brod48@yandex.ru_2023-08-09_11-23-45\IMG_20210316_154041.jpg"/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3" t="6493" r="6619" b="1515"/>
          <a:stretch/>
        </p:blipFill>
        <p:spPr bwMode="auto">
          <a:xfrm>
            <a:off x="2843808" y="3033094"/>
            <a:ext cx="3417703" cy="252028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конференция 2023\фотографии\Attachments_brod48@yandex.ru_2023-08-09_11-23-45\IMG_20210316_154117.jpg"/>
          <p:cNvPicPr/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207" t="10606" r="18299" b="2341"/>
          <a:stretch/>
        </p:blipFill>
        <p:spPr bwMode="auto">
          <a:xfrm rot="5400000">
            <a:off x="5939813" y="3789379"/>
            <a:ext cx="2950096" cy="2949418"/>
          </a:xfrm>
          <a:prstGeom prst="roundRect">
            <a:avLst/>
          </a:prstGeom>
          <a:noFill/>
          <a:ln>
            <a:solidFill>
              <a:srgbClr val="240CB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26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19398"/>
            <a:ext cx="8928992" cy="51386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3867"/>
            <a:ext cx="9036496" cy="66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0070C0"/>
                </a:solidFill>
              </a:rPr>
              <a:t>Спектрокарты</a:t>
            </a:r>
            <a:r>
              <a:rPr lang="ru-RU" sz="3200" b="1" dirty="0">
                <a:solidFill>
                  <a:srgbClr val="0070C0"/>
                </a:solidFill>
                <a:effectLst/>
              </a:rPr>
              <a:t/>
            </a:r>
            <a:br>
              <a:rPr lang="ru-RU" sz="3200" b="1" dirty="0">
                <a:solidFill>
                  <a:srgbClr val="0070C0"/>
                </a:solidFill>
                <a:effectLst/>
              </a:rPr>
            </a:br>
            <a:endParaRPr lang="ru-RU" sz="32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19398"/>
            <a:ext cx="8928992" cy="51386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4" descr="Книга: &quot;Спектрокарты. Ассоциативные фотографические кар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721210"/>
            <a:ext cx="9036496" cy="5136789"/>
          </a:xfrm>
          <a:prstGeom prst="rect">
            <a:avLst/>
          </a:prstGeom>
          <a:solidFill>
            <a:srgbClr val="E7FCCA"/>
          </a:solidFill>
        </p:spPr>
      </p:pic>
    </p:spTree>
    <p:extLst>
      <p:ext uri="{BB962C8B-B14F-4D97-AF65-F5344CB8AC3E}">
        <p14:creationId xmlns:p14="http://schemas.microsoft.com/office/powerpoint/2010/main" val="6426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/>
              </a:rPr>
              <a:t>«Полет на звезду»</a:t>
            </a:r>
            <a:endParaRPr lang="ru-RU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4100" name="Picture 4" descr="Человек и космос картинки - 73 фото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9" y="1196752"/>
            <a:ext cx="9147019" cy="55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orgiv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1262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/>
              </a:rPr>
              <a:t>«Полет на звезду»</a:t>
            </a:r>
            <a:endParaRPr lang="ru-RU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2050" name="Picture 2" descr="Полет к звездам - 45 фот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6313"/>
            <a:ext cx="9144000" cy="57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8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7143" y="0"/>
            <a:ext cx="1016857" cy="980728"/>
          </a:xfrm>
          <a:prstGeom prst="rect">
            <a:avLst/>
          </a:prstGeom>
          <a:noFill/>
        </p:spPr>
      </p:pic>
      <p:pic>
        <p:nvPicPr>
          <p:cNvPr id="1027" name="Picture 3" descr="C:\Users\Админ\Desktop\png-clipart-moral-responsibility-collective-responsibility-society-others-family-collaboration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95536" y="404664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Психолого-педагогическое 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сопровождение всех участников 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образовательных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отношений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963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8" y="5413603"/>
            <a:ext cx="4498427" cy="587327"/>
          </a:xfrm>
          <a:prstGeom prst="rect">
            <a:avLst/>
          </a:prstGeom>
        </p:spPr>
      </p:pic>
      <p:pic>
        <p:nvPicPr>
          <p:cNvPr id="30" name="object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900" y="5413603"/>
            <a:ext cx="4498426" cy="587327"/>
          </a:xfrm>
          <a:prstGeom prst="rect">
            <a:avLst/>
          </a:prstGeom>
        </p:spPr>
      </p:pic>
      <p:sp>
        <p:nvSpPr>
          <p:cNvPr id="13" name="object 2"/>
          <p:cNvSpPr txBox="1">
            <a:spLocks/>
          </p:cNvSpPr>
          <p:nvPr/>
        </p:nvSpPr>
        <p:spPr>
          <a:xfrm>
            <a:off x="3878835" y="1495669"/>
            <a:ext cx="5091874" cy="533516"/>
          </a:xfrm>
          <a:prstGeom prst="rect">
            <a:avLst/>
          </a:prstGeom>
        </p:spPr>
        <p:txBody>
          <a:bodyPr vert="horz" wrap="square" lIns="0" tIns="57186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6931" marR="0" lvl="0" indent="0" algn="l" defTabSz="415869" rtl="0" eaLnBrk="1" fontAlgn="auto" latinLnBrk="0" hangingPunct="1">
              <a:lnSpc>
                <a:spcPct val="100000"/>
              </a:lnSpc>
              <a:spcBef>
                <a:spcPts val="2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46" b="1" i="0" u="none" strike="noStrike" kern="0" cap="none" spc="-34" normalizeH="0" baseline="0" noProof="0" dirty="0">
                <a:ln>
                  <a:noFill/>
                </a:ln>
                <a:solidFill>
                  <a:srgbClr val="F5EBCB"/>
                </a:solidFill>
                <a:effectLst/>
                <a:uLnTx/>
                <a:uFillTx/>
                <a:latin typeface="Akrobat" panose="00000600000000000000" pitchFamily="2" charset="-52"/>
                <a:ea typeface="+mj-ea"/>
                <a:cs typeface="NeueMachina-Medium"/>
              </a:rPr>
              <a:t>Конференция педагогических работников города Липецка</a:t>
            </a:r>
            <a:endParaRPr kumimoji="0" lang="ru-RU" sz="1546" b="1" i="0" u="none" strike="noStrike" kern="0" cap="none" spc="0" normalizeH="0" baseline="0" noProof="0" dirty="0">
              <a:ln>
                <a:noFill/>
              </a:ln>
              <a:solidFill>
                <a:srgbClr val="F5EBCB"/>
              </a:solidFill>
              <a:effectLst/>
              <a:uLnTx/>
              <a:uFillTx/>
              <a:latin typeface="Akrobat" panose="00000600000000000000" pitchFamily="2" charset="-52"/>
              <a:ea typeface="+mj-ea"/>
              <a:cs typeface="NeueMachina-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>
            <a:off x="166938" y="857069"/>
            <a:ext cx="3737364" cy="2745751"/>
          </a:xfrm>
          <a:prstGeom prst="rect">
            <a:avLst/>
          </a:prstGeom>
        </p:spPr>
      </p:pic>
      <p:sp>
        <p:nvSpPr>
          <p:cNvPr id="22" name="object 7"/>
          <p:cNvSpPr txBox="1">
            <a:spLocks/>
          </p:cNvSpPr>
          <p:nvPr/>
        </p:nvSpPr>
        <p:spPr>
          <a:xfrm>
            <a:off x="1660707" y="3013101"/>
            <a:ext cx="7070282" cy="1399870"/>
          </a:xfrm>
          <a:prstGeom prst="rect">
            <a:avLst/>
          </a:prstGeom>
        </p:spPr>
        <p:txBody>
          <a:bodyPr vert="horz" wrap="square" lIns="16374" tIns="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74" b="1" i="0" u="none" strike="noStrike" kern="1200" cap="all" spc="136" normalizeH="0" baseline="0" noProof="0" dirty="0">
                <a:ln>
                  <a:noFill/>
                </a:ln>
                <a:solidFill>
                  <a:srgbClr val="900921"/>
                </a:solidFill>
                <a:effectLst/>
                <a:uLnTx/>
                <a:uFillTx/>
                <a:latin typeface="Akrobat ExtraBold" panose="00000900000000000000" pitchFamily="2" charset="-52"/>
                <a:ea typeface="Times New Roman" panose="02020603050405020304" pitchFamily="18" charset="0"/>
              </a:rPr>
              <a:t>ВЗАИМОДЕЙСТВИЕ В ПОЗИЦИИ </a:t>
            </a:r>
            <a:r>
              <a:rPr kumimoji="0" lang="ru-RU" sz="2274" b="1" i="0" u="none" strike="noStrike" kern="1200" cap="all" spc="136" normalizeH="0" baseline="0" noProof="0" dirty="0" smtClean="0">
                <a:ln>
                  <a:noFill/>
                </a:ln>
                <a:solidFill>
                  <a:srgbClr val="900921"/>
                </a:solidFill>
                <a:effectLst/>
                <a:uLnTx/>
                <a:uFillTx/>
                <a:latin typeface="Akrobat ExtraBold" panose="00000900000000000000" pitchFamily="2" charset="-52"/>
                <a:ea typeface="Times New Roman" panose="02020603050405020304" pitchFamily="18" charset="0"/>
              </a:rPr>
              <a:t>«</a:t>
            </a:r>
            <a:r>
              <a:rPr kumimoji="0" lang="ru-RU" sz="2274" b="1" i="0" u="none" strike="noStrike" kern="1200" cap="all" spc="136" normalizeH="0" baseline="0" noProof="0" dirty="0">
                <a:ln>
                  <a:noFill/>
                </a:ln>
                <a:solidFill>
                  <a:srgbClr val="900921"/>
                </a:solidFill>
                <a:effectLst/>
                <a:uLnTx/>
                <a:uFillTx/>
                <a:latin typeface="Akrobat ExtraBold" panose="00000900000000000000" pitchFamily="2" charset="-52"/>
                <a:ea typeface="Times New Roman" panose="02020603050405020304" pitchFamily="18" charset="0"/>
              </a:rPr>
              <a:t>ПЕДАГОГ </a:t>
            </a:r>
            <a:r>
              <a:rPr kumimoji="0" lang="ru-RU" sz="2274" b="1" i="0" u="none" strike="noStrike" kern="1200" cap="all" spc="136" normalizeH="0" baseline="0" noProof="0" dirty="0">
                <a:ln>
                  <a:noFill/>
                </a:ln>
                <a:solidFill>
                  <a:srgbClr val="90092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</a:t>
            </a:r>
            <a:r>
              <a:rPr kumimoji="0" lang="ru-RU" sz="2274" b="1" i="0" u="none" strike="noStrike" kern="1200" cap="all" spc="136" normalizeH="0" baseline="0" noProof="0" dirty="0">
                <a:ln>
                  <a:noFill/>
                </a:ln>
                <a:solidFill>
                  <a:srgbClr val="900921"/>
                </a:solidFill>
                <a:effectLst/>
                <a:uLnTx/>
                <a:uFillTx/>
                <a:latin typeface="Akrobat ExtraBold" panose="00000900000000000000" pitchFamily="2" charset="-52"/>
                <a:ea typeface="Times New Roman" panose="02020603050405020304" pitchFamily="18" charset="0"/>
              </a:rPr>
              <a:t> ПЕДАГОГУ» КАК ЭФФЕКТИВНАЯ ФОРМА ПОДДЕРЖКИ КАДРОВ СИСТЕМЫ ОБРАЗОВАНИЯ Г.ЛИПЕЦКА</a:t>
            </a:r>
            <a:endParaRPr kumimoji="0" lang="ru-RU" sz="2274" b="1" i="0" u="none" strike="noStrike" kern="0" cap="all" spc="73" normalizeH="0" baseline="0" noProof="0" dirty="0">
              <a:ln>
                <a:noFill/>
              </a:ln>
              <a:solidFill>
                <a:srgbClr val="900921"/>
              </a:solidFill>
              <a:effectLst/>
              <a:uLnTx/>
              <a:uFillTx/>
              <a:latin typeface="Akrobat ExtraBold" panose="00000900000000000000" pitchFamily="2" charset="-52"/>
              <a:ea typeface="+mj-ea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44" y="1253213"/>
            <a:ext cx="1796981" cy="9546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 rot="16200000" flipV="1">
            <a:off x="6904831" y="3634324"/>
            <a:ext cx="2063251" cy="2415086"/>
          </a:xfrm>
          <a:prstGeom prst="rect">
            <a:avLst/>
          </a:prstGeom>
        </p:spPr>
      </p:pic>
      <p:sp>
        <p:nvSpPr>
          <p:cNvPr id="26" name="object 7"/>
          <p:cNvSpPr txBox="1">
            <a:spLocks/>
          </p:cNvSpPr>
          <p:nvPr/>
        </p:nvSpPr>
        <p:spPr>
          <a:xfrm>
            <a:off x="4008480" y="2271848"/>
            <a:ext cx="5091874" cy="677264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5" b="0" i="0" u="none" strike="noStrike" kern="1200" cap="all" spc="136" normalizeH="0" baseline="0" noProof="0" dirty="0">
                <a:ln>
                  <a:noFill/>
                </a:ln>
                <a:solidFill>
                  <a:srgbClr val="F5EBCB"/>
                </a:solidFill>
                <a:effectLst/>
                <a:uLnTx/>
                <a:uFillTx/>
                <a:latin typeface="Akrobat ExtraBold" panose="00000900000000000000" pitchFamily="2" charset="-52"/>
                <a:ea typeface="Times New Roman" panose="02020603050405020304" pitchFamily="18" charset="0"/>
              </a:rPr>
              <a:t>НАСТАВНИЧЕСТВО КАК ЭФФЕКТИВНАЯ СТРАТЕГИЯ РАЗВИТИЯ ПЕДАГОГИЧЕСКИХ КАДРОВ</a:t>
            </a:r>
            <a:endParaRPr kumimoji="0" lang="ru-RU" sz="1455" b="0" i="0" u="none" strike="noStrike" kern="0" cap="all" spc="73" normalizeH="0" baseline="0" noProof="0" dirty="0">
              <a:ln>
                <a:noFill/>
              </a:ln>
              <a:solidFill>
                <a:srgbClr val="F5EBCB"/>
              </a:solidFill>
              <a:effectLst/>
              <a:uLnTx/>
              <a:uFillTx/>
              <a:latin typeface="Akrobat ExtraBold" panose="00000900000000000000" pitchFamily="2" charset="-52"/>
              <a:ea typeface="+mj-ea"/>
            </a:endParaRPr>
          </a:p>
        </p:txBody>
      </p:sp>
      <p:sp>
        <p:nvSpPr>
          <p:cNvPr id="12" name="Text Box 3"/>
          <p:cNvSpPr txBox="1">
            <a:spLocks noChangeArrowheads="1" noChangeShapeType="1"/>
          </p:cNvSpPr>
          <p:nvPr/>
        </p:nvSpPr>
        <p:spPr bwMode="auto">
          <a:xfrm>
            <a:off x="3878835" y="4399960"/>
            <a:ext cx="3230577" cy="7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16463" tIns="16463" rIns="16463" bIns="1646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58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74" b="0" i="0" u="none" strike="noStrike" kern="1200" cap="none" spc="0" normalizeH="0" baseline="0" noProof="0" dirty="0">
                <a:ln>
                  <a:noFill/>
                </a:ln>
                <a:solidFill>
                  <a:srgbClr val="F1E6C2"/>
                </a:solidFill>
                <a:effectLst/>
                <a:uLnTx/>
                <a:uFillTx/>
                <a:latin typeface="Akrobat ExtraBold" panose="00000900000000000000" pitchFamily="2" charset="-52"/>
                <a:ea typeface="+mn-ea"/>
                <a:cs typeface="+mn-cs"/>
              </a:rPr>
              <a:t>28 августа 2023</a:t>
            </a:r>
          </a:p>
          <a:p>
            <a:pPr marL="0" marR="0" lvl="0" indent="0" algn="l" defTabSz="4158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5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7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изотерапия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мандала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на световом песочном столе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F:\конференция 2023\фотографии\1Attachments_brod48@yandex.ru_2023-08-17_14-28-07\20230817_101625.jpg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61" t="5770" r="18236" b="4701"/>
          <a:stretch/>
        </p:blipFill>
        <p:spPr bwMode="auto">
          <a:xfrm>
            <a:off x="2267744" y="2060848"/>
            <a:ext cx="4607509" cy="4608512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0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изотерапия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сенсорные короба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тематические 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исследовательские 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обучающие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F:\конференция 2023\фотографии\Attachments_brod48@yandex.ru_2023-08-17_14-29-11\20230817_11042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3131840" cy="2227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Рисунок 6" descr="F:\конференция 2023\фотографии\Attachments_brod48@yandex.ru_2023-08-17_14-29-19\20230817_110516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039918"/>
            <a:ext cx="3096344" cy="22852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" name="Рисунок 7" descr="F:\конференция 2023\фотографии\Attachments_brod48@yandex.ru_2023-08-17_14-29-11\20230817_110457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509120"/>
            <a:ext cx="3240360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273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сенсорная подушка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F:\конференция 2023\фотографии\Attachments_brod48@yandex.ru_2023-08-17_14-29-11\20230817_105752.jpg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379" t="21154" r="29632" b="29914"/>
          <a:stretch/>
        </p:blipFill>
        <p:spPr bwMode="auto">
          <a:xfrm rot="20268134">
            <a:off x="327989" y="2536288"/>
            <a:ext cx="3089042" cy="2916751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конференция 2023\фотографии\Attachments_brod48@yandex.ru_2023-08-17_14-28-35\20230817_105416.jpg"/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71" t="10596" r="9334" b="11589"/>
          <a:stretch/>
        </p:blipFill>
        <p:spPr bwMode="auto">
          <a:xfrm rot="20283774">
            <a:off x="2770553" y="2867999"/>
            <a:ext cx="3674903" cy="2633027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cs5.livemaster.ru/storage/2a/20/f2e7a0da7210a5f3777cc7cc45w5--kukly-i-igrushki-iskalochka-iz-fetra.jpg"/>
          <p:cNvPicPr/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106" r="14077"/>
          <a:stretch/>
        </p:blipFill>
        <p:spPr bwMode="auto">
          <a:xfrm rot="20496886">
            <a:off x="5926834" y="3014724"/>
            <a:ext cx="2870445" cy="2663109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66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оборудование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https://avatars.mds.yandex.net/get-mpic/5173149/img_id3766250004604453632.jpeg/ori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66" y="2276872"/>
            <a:ext cx="3425063" cy="201622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Рисунок 6" descr="https://static.tildacdn.com/tild3137-3561-4231-b563-326533383064/2021-03-26_16-01-54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815" y="2239551"/>
            <a:ext cx="3172718" cy="209086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8" name="Рисунок 7" descr="F:\конференция 2023\фотографии\Attachments_brod48@yandex.ru_2023-08-09_11-18-51\20230808_103904.jpg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437111"/>
            <a:ext cx="3129032" cy="2037219"/>
          </a:xfrm>
          <a:prstGeom prst="roundRect">
            <a:avLst/>
          </a:prstGeom>
          <a:noFill/>
          <a:ln>
            <a:solidFill>
              <a:srgbClr val="0871B8"/>
            </a:solidFill>
          </a:ln>
        </p:spPr>
      </p:pic>
    </p:spTree>
    <p:extLst>
      <p:ext uri="{BB962C8B-B14F-4D97-AF65-F5344CB8AC3E}">
        <p14:creationId xmlns:p14="http://schemas.microsoft.com/office/powerpoint/2010/main" val="1788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F:\конференция 2023\фотографии\Attachments_brod48@yandex.ru_2023-08-09_11-11-12\20230808_103139.jpg"/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04927"/>
            <a:ext cx="3888432" cy="316155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98239" y="5589240"/>
            <a:ext cx="2939010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ф</a:t>
            </a:r>
            <a:r>
              <a:rPr lang="ru-RU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игурка-хранительница</a:t>
            </a:r>
            <a:endParaRPr lang="ru-RU" b="1" dirty="0">
              <a:solidFill>
                <a:srgbClr val="7030A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" name="Рисунок 6" descr="F:\конференция 2023\фотографии\Attachments_brod48@yandex.ru_2023-08-09_11-11-12\20230808_102549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1" r="1902" b="2137"/>
          <a:stretch/>
        </p:blipFill>
        <p:spPr bwMode="auto">
          <a:xfrm>
            <a:off x="4716016" y="2053393"/>
            <a:ext cx="4066778" cy="3064624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7778" y="5589240"/>
            <a:ext cx="3659207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предметы </a:t>
            </a:r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для работы с песком</a:t>
            </a:r>
          </a:p>
        </p:txBody>
      </p:sp>
    </p:spTree>
    <p:extLst>
      <p:ext uri="{BB962C8B-B14F-4D97-AF65-F5344CB8AC3E}">
        <p14:creationId xmlns:p14="http://schemas.microsoft.com/office/powerpoint/2010/main" val="61430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F:\конференция 2023\фотографии\Attachments_brod48@yandex.ru_2023-08-09_11-11-12\20230808_10292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" y="2060848"/>
            <a:ext cx="3914398" cy="302433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97165" y="5589240"/>
            <a:ext cx="3659207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предметы </a:t>
            </a:r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для работы с песком</a:t>
            </a:r>
          </a:p>
        </p:txBody>
      </p:sp>
      <p:pic>
        <p:nvPicPr>
          <p:cNvPr id="7" name="Рисунок 6" descr="E:\конференция 2023\фотографии\Attachments_brod48@yandex.ru_2023-08-17_14-28-35\20230817_102516.jpg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701" t="2564" r="15847" b="4273"/>
          <a:stretch/>
        </p:blipFill>
        <p:spPr bwMode="auto">
          <a:xfrm>
            <a:off x="5452432" y="2218793"/>
            <a:ext cx="2971800" cy="286639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8729" y="5566737"/>
            <a:ext cx="3659207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предметы </a:t>
            </a:r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для работы с песком</a:t>
            </a:r>
          </a:p>
        </p:txBody>
      </p:sp>
    </p:spTree>
    <p:extLst>
      <p:ext uri="{BB962C8B-B14F-4D97-AF65-F5344CB8AC3E}">
        <p14:creationId xmlns:p14="http://schemas.microsoft.com/office/powerpoint/2010/main" val="14398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780719"/>
            </a:gs>
            <a:gs pos="41000">
              <a:srgbClr val="630718"/>
            </a:gs>
            <a:gs pos="60000">
              <a:srgbClr val="660718"/>
            </a:gs>
            <a:gs pos="100000">
              <a:srgbClr val="780719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8" y="5413603"/>
            <a:ext cx="4498427" cy="587327"/>
          </a:xfrm>
          <a:prstGeom prst="rect">
            <a:avLst/>
          </a:prstGeom>
        </p:spPr>
      </p:pic>
      <p:pic>
        <p:nvPicPr>
          <p:cNvPr id="19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900" y="5413603"/>
            <a:ext cx="4498426" cy="587327"/>
          </a:xfrm>
          <a:prstGeom prst="rect">
            <a:avLst/>
          </a:prstGeom>
        </p:spPr>
      </p:pic>
      <p:sp>
        <p:nvSpPr>
          <p:cNvPr id="22" name="object 2"/>
          <p:cNvSpPr txBox="1">
            <a:spLocks/>
          </p:cNvSpPr>
          <p:nvPr/>
        </p:nvSpPr>
        <p:spPr>
          <a:xfrm>
            <a:off x="4229539" y="910537"/>
            <a:ext cx="5223147" cy="685352"/>
          </a:xfrm>
          <a:prstGeom prst="rect">
            <a:avLst/>
          </a:prstGeom>
        </p:spPr>
        <p:txBody>
          <a:bodyPr vert="horz" wrap="square" lIns="0" tIns="57186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6931" defTabSz="415869">
              <a:spcBef>
                <a:spcPts val="205"/>
              </a:spcBef>
            </a:pPr>
            <a:r>
              <a:rPr lang="ru-RU" sz="1956" kern="0" spc="-34" dirty="0">
                <a:solidFill>
                  <a:srgbClr val="DEBA78"/>
                </a:solidFill>
                <a:latin typeface="Akrobat" panose="00000600000000000000" pitchFamily="2" charset="-52"/>
                <a:cs typeface="NeueMachina-Medium"/>
              </a:rPr>
              <a:t>Конференция педагогических работников </a:t>
            </a:r>
          </a:p>
          <a:p>
            <a:pPr marL="6931" defTabSz="415869">
              <a:spcBef>
                <a:spcPts val="205"/>
              </a:spcBef>
            </a:pPr>
            <a:r>
              <a:rPr lang="ru-RU" sz="1956" kern="0" spc="-34" dirty="0">
                <a:solidFill>
                  <a:srgbClr val="DEBA78"/>
                </a:solidFill>
                <a:latin typeface="Akrobat" panose="00000600000000000000" pitchFamily="2" charset="-52"/>
                <a:cs typeface="NeueMachina-Medium"/>
              </a:rPr>
              <a:t>города Липецка</a:t>
            </a:r>
            <a:endParaRPr lang="ru-RU" sz="1956" kern="0" dirty="0">
              <a:solidFill>
                <a:srgbClr val="DEBA78"/>
              </a:solidFill>
              <a:latin typeface="Akrobat" panose="00000600000000000000" pitchFamily="2" charset="-52"/>
              <a:cs typeface="NeueMachina-Medium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>
            <a:off x="166938" y="857069"/>
            <a:ext cx="3737364" cy="2745751"/>
          </a:xfrm>
          <a:prstGeom prst="rect">
            <a:avLst/>
          </a:prstGeom>
        </p:spPr>
      </p:pic>
      <p:sp>
        <p:nvSpPr>
          <p:cNvPr id="13" name="object 7"/>
          <p:cNvSpPr txBox="1">
            <a:spLocks/>
          </p:cNvSpPr>
          <p:nvPr/>
        </p:nvSpPr>
        <p:spPr>
          <a:xfrm>
            <a:off x="2841873" y="2543925"/>
            <a:ext cx="6326744" cy="1601107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defTabSz="415869">
              <a:spcBef>
                <a:spcPts val="43"/>
              </a:spcBef>
            </a:pPr>
            <a:r>
              <a:rPr lang="ru-RU" sz="2592" cap="all" spc="136" dirty="0">
                <a:solidFill>
                  <a:srgbClr val="F1E3B5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НАСТАВНИЧЕСТВО КАК ЭФФЕКТИВНАЯ СТРАТЕГИЯ РАЗВИТИЯ ПЕДАГОГИЧЕСКИХ КАДРОВ</a:t>
            </a:r>
            <a:endParaRPr lang="ru-RU" sz="2592" kern="0" cap="all" spc="73" dirty="0">
              <a:solidFill>
                <a:srgbClr val="F1E3B5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2" name="Text Box 3"/>
          <p:cNvSpPr txBox="1">
            <a:spLocks noChangeArrowheads="1" noChangeShapeType="1"/>
          </p:cNvSpPr>
          <p:nvPr/>
        </p:nvSpPr>
        <p:spPr bwMode="auto">
          <a:xfrm>
            <a:off x="4389956" y="3974873"/>
            <a:ext cx="3230577" cy="7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16463" tIns="16463" rIns="16463" bIns="16463" numCol="1" anchor="t" anchorCtr="0" compatLnSpc="1">
            <a:prstTxWarp prst="textNoShape">
              <a:avLst/>
            </a:prstTxWarp>
          </a:bodyPr>
          <a:lstStyle/>
          <a:p>
            <a:pPr defTabSz="4158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866" dirty="0">
                <a:solidFill>
                  <a:srgbClr val="DEBA78"/>
                </a:solidFill>
                <a:latin typeface="Akrobat" panose="00000600000000000000" pitchFamily="2" charset="-52"/>
              </a:rPr>
              <a:t>Август 2023</a:t>
            </a:r>
          </a:p>
          <a:p>
            <a:pPr defTabSz="41586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4866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44" y="1253213"/>
            <a:ext cx="1796981" cy="9546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 rot="16200000" flipV="1">
            <a:off x="6679725" y="3409218"/>
            <a:ext cx="2270672" cy="26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E:\конференция 2023\фотографии\Attachments_brod48@yandex.ru_2023-08-09_11-18-51\20230808_103536.jpg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333" t="23077" r="29632" b="13889"/>
          <a:stretch/>
        </p:blipFill>
        <p:spPr bwMode="auto">
          <a:xfrm>
            <a:off x="947597" y="2204864"/>
            <a:ext cx="3192353" cy="3224704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detsadyar.ru/upload/iblock/8b4/8b4d869966b6828eba805a1d577bf7d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552" y="2204864"/>
            <a:ext cx="3887911" cy="329789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96054" y="5785042"/>
            <a:ext cx="2600392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карандаши для песка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4539" y="5785042"/>
            <a:ext cx="1428596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трафареты</a:t>
            </a:r>
          </a:p>
        </p:txBody>
      </p:sp>
    </p:spTree>
    <p:extLst>
      <p:ext uri="{BB962C8B-B14F-4D97-AF65-F5344CB8AC3E}">
        <p14:creationId xmlns:p14="http://schemas.microsoft.com/office/powerpoint/2010/main" val="35976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E:\конференция 2023\фотографии\Attachments_brod48@yandex.ru_2023-08-17_14-28-35\20230817_103223.jpg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227" t="2137" r="15366" b="4701"/>
          <a:stretch/>
        </p:blipFill>
        <p:spPr bwMode="auto">
          <a:xfrm rot="5400000">
            <a:off x="378864" y="2562519"/>
            <a:ext cx="3409950" cy="3433445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конференция 2023\фотографии\Attachments_brod48@yandex.ru_2023-08-09_11-21-02\20221205_102543.jpg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245" y="2060848"/>
            <a:ext cx="3745230" cy="280987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" name="Рисунок 6" descr="E:\конференция 2023\фотографии\img_20190226_110228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528392" cy="26781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62964" y="6205920"/>
            <a:ext cx="1428596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трафареты</a:t>
            </a:r>
          </a:p>
        </p:txBody>
      </p:sp>
    </p:spTree>
    <p:extLst>
      <p:ext uri="{BB962C8B-B14F-4D97-AF65-F5344CB8AC3E}">
        <p14:creationId xmlns:p14="http://schemas.microsoft.com/office/powerpoint/2010/main" val="26573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E:\конференция 2023\фотографии\img_20190225_111907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12" t="9061" r="1563" b="13751"/>
          <a:stretch/>
        </p:blipFill>
        <p:spPr bwMode="auto">
          <a:xfrm>
            <a:off x="5292080" y="2204864"/>
            <a:ext cx="3312368" cy="276479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конференция 2023\фотографии\Attachments_brod48@yandex.ru_2023-08-17_14-28-35\20230817_103649.jpg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86402"/>
            <a:ext cx="3686175" cy="276479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" name="Рисунок 7" descr="E:\конференция 2023\фотографии\img_20190312_152102.jpg"/>
          <p:cNvPicPr/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5" t="3896" r="8347" b="12949"/>
          <a:stretch/>
        </p:blipFill>
        <p:spPr bwMode="auto">
          <a:xfrm>
            <a:off x="2837090" y="3933056"/>
            <a:ext cx="3535110" cy="2640707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82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https://rf-sib.ru/var/image_cache/290xq90import_data_import_files_d4_d41dfdf1-0fb7-11ec-ae68-7824af9d7d33_1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42" r="11035"/>
          <a:stretch/>
        </p:blipFill>
        <p:spPr bwMode="auto">
          <a:xfrm rot="5400000">
            <a:off x="952140" y="2113396"/>
            <a:ext cx="2376264" cy="3423295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olntsevo.mos.ru/stroy/s1200%20(1)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051" y="2164660"/>
            <a:ext cx="4248472" cy="332076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81263" y="5485426"/>
            <a:ext cx="813428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стеки</a:t>
            </a:r>
          </a:p>
        </p:txBody>
      </p:sp>
    </p:spTree>
    <p:extLst>
      <p:ext uri="{BB962C8B-B14F-4D97-AF65-F5344CB8AC3E}">
        <p14:creationId xmlns:p14="http://schemas.microsoft.com/office/powerpoint/2010/main" val="36684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E:\конференция 2023\фотографии\Attachments_brod48@yandex.ru_2023-08-09_11-11-12\20230808_103009.jpg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25" t="7693" r="6230" b="7479"/>
          <a:stretch/>
        </p:blipFill>
        <p:spPr bwMode="auto">
          <a:xfrm>
            <a:off x="828674" y="2153017"/>
            <a:ext cx="3743325" cy="2710179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конференция 2023\фотографии\Attachments_brod48@yandex.ru_2023-08-09_11-11-12\20230808_102725.jpg"/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478" r="15890"/>
          <a:stretch/>
        </p:blipFill>
        <p:spPr bwMode="auto">
          <a:xfrm>
            <a:off x="5004048" y="2126893"/>
            <a:ext cx="3600765" cy="2736304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3842" y="5517232"/>
            <a:ext cx="1505540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стаканчики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8140" y="5570498"/>
            <a:ext cx="1839350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мерные ложки</a:t>
            </a:r>
          </a:p>
        </p:txBody>
      </p:sp>
    </p:spTree>
    <p:extLst>
      <p:ext uri="{BB962C8B-B14F-4D97-AF65-F5344CB8AC3E}">
        <p14:creationId xmlns:p14="http://schemas.microsoft.com/office/powerpoint/2010/main" val="6810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https://m.media-amazon.com/images/I/61OMQ4yU-UL._AC_SL1350_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600400" cy="21717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73499" y="5448604"/>
            <a:ext cx="2276521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детали </a:t>
            </a:r>
            <a:r>
              <a:rPr lang="ru-RU" b="1" dirty="0" err="1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лего</a:t>
            </a:r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-дупло</a:t>
            </a:r>
          </a:p>
        </p:txBody>
      </p:sp>
      <p:pic>
        <p:nvPicPr>
          <p:cNvPr id="7" name="Рисунок 6" descr="E:\конференция 2023\фотографии\img_20190226_10512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665" y="2357808"/>
            <a:ext cx="4176464" cy="330597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4139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аправления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арт-терапии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песочная терапия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материалы</a:t>
            </a:r>
          </a:p>
          <a:p>
            <a:pPr marL="0" indent="0">
              <a:buNone/>
            </a:pP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6" name="Рисунок 5" descr="E:\конференция 2023\фотографии\Attachments_brod48@yandex.ru_2023-08-09_11-20-34\20230209_104743.jpg"/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91794">
            <a:off x="5178361" y="2317882"/>
            <a:ext cx="3581400" cy="26860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" name="Рисунок 6" descr="E:\конференция 2023\фотографии\img_20190312_112827.jpg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234999">
            <a:off x="822077" y="1734785"/>
            <a:ext cx="2720620" cy="357805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" name="Рисунок 7" descr="E:\конференция 2023\фотографии\20230808_104354.jpg"/>
          <p:cNvPicPr/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62" t="12739" r="8738" b="10828"/>
          <a:stretch/>
        </p:blipFill>
        <p:spPr bwMode="auto">
          <a:xfrm>
            <a:off x="2673801" y="4069899"/>
            <a:ext cx="3816424" cy="2695918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 rot="20708200">
            <a:off x="454492" y="5749986"/>
            <a:ext cx="18126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декоративные</a:t>
            </a:r>
          </a:p>
        </p:txBody>
      </p:sp>
      <p:sp>
        <p:nvSpPr>
          <p:cNvPr id="9" name="TextBox 8"/>
          <p:cNvSpPr txBox="1"/>
          <p:nvPr/>
        </p:nvSpPr>
        <p:spPr>
          <a:xfrm rot="1029649">
            <a:off x="7043720" y="5811069"/>
            <a:ext cx="1154483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фигурки</a:t>
            </a:r>
          </a:p>
        </p:txBody>
      </p:sp>
    </p:spTree>
    <p:extLst>
      <p:ext uri="{BB962C8B-B14F-4D97-AF65-F5344CB8AC3E}">
        <p14:creationId xmlns:p14="http://schemas.microsoft.com/office/powerpoint/2010/main" val="34118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аключение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1790421"/>
          <a:ext cx="8424936" cy="5020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9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204765"/>
            <a:ext cx="7200800" cy="201865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Аспекты работы педагога-психолога </a:t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взаимодействию с родителями, направленные на реализацию проектов информационно-просветительской поддержки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625752"/>
            <a:ext cx="5148572" cy="1971600"/>
          </a:xfrm>
        </p:spPr>
        <p:txBody>
          <a:bodyPr>
            <a:noAutofit/>
          </a:bodyPr>
          <a:lstStyle/>
          <a:p>
            <a:pPr algn="r"/>
            <a:r>
              <a:rPr lang="ru-RU" sz="2000" b="1" dirty="0" err="1">
                <a:solidFill>
                  <a:srgbClr val="002060"/>
                </a:solidFill>
              </a:rPr>
              <a:t>Корниленкова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Елена Александровна,</a:t>
            </a:r>
            <a:endParaRPr lang="ru-RU" sz="2000" b="1" dirty="0">
              <a:solidFill>
                <a:srgbClr val="002060"/>
              </a:solidFill>
            </a:endParaRPr>
          </a:p>
          <a:p>
            <a:pPr algn="r"/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едагог-психолог ДОУ № 135 </a:t>
            </a:r>
            <a:r>
              <a:rPr lang="ru-RU" sz="2000" b="1" dirty="0" err="1" smtClean="0">
                <a:solidFill>
                  <a:srgbClr val="002060"/>
                </a:solidFill>
              </a:rPr>
              <a:t>г.Липецка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594" y="4625752"/>
            <a:ext cx="2448406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70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Цели </a:t>
            </a:r>
            <a:r>
              <a:rPr lang="ru-RU" sz="3200" b="1" dirty="0">
                <a:solidFill>
                  <a:srgbClr val="0070C0"/>
                </a:solidFill>
              </a:rPr>
              <a:t>национального проекта «Образование»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856984" cy="50851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endParaRPr lang="ru-RU" sz="28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Обеспечение </a:t>
            </a:r>
            <a:r>
              <a:rPr lang="ru-RU" sz="2400" dirty="0">
                <a:solidFill>
                  <a:srgbClr val="002060"/>
                </a:solidFill>
              </a:rPr>
              <a:t>глобальной </a:t>
            </a:r>
            <a:r>
              <a:rPr lang="ru-RU" sz="2400" dirty="0" err="1">
                <a:solidFill>
                  <a:srgbClr val="002060"/>
                </a:solidFill>
              </a:rPr>
              <a:t>конкурентноспособности</a:t>
            </a:r>
            <a:r>
              <a:rPr lang="ru-RU" sz="2400" dirty="0">
                <a:solidFill>
                  <a:srgbClr val="002060"/>
                </a:solidFill>
              </a:rPr>
              <a:t> российского образования, вхождение РФ в число 10 ведущих стран мира по качеству общего образования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endParaRPr lang="ru-RU" sz="24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Воспитание гармонично развитой и социально ответственной личности на основе духовно-нравственных ценностей </a:t>
            </a:r>
            <a:r>
              <a:rPr lang="ru-RU" sz="2400" dirty="0" smtClean="0">
                <a:solidFill>
                  <a:srgbClr val="002060"/>
                </a:solidFill>
              </a:rPr>
              <a:t>народов. </a:t>
            </a:r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588" y="16850"/>
            <a:ext cx="1947900" cy="16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900" y="5253512"/>
            <a:ext cx="1663596" cy="1604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480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8" y="5413603"/>
            <a:ext cx="4498427" cy="587327"/>
          </a:xfrm>
          <a:prstGeom prst="rect">
            <a:avLst/>
          </a:prstGeom>
        </p:spPr>
      </p:pic>
      <p:pic>
        <p:nvPicPr>
          <p:cNvPr id="30" name="object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900" y="5413603"/>
            <a:ext cx="4498426" cy="587327"/>
          </a:xfrm>
          <a:prstGeom prst="rect">
            <a:avLst/>
          </a:prstGeom>
        </p:spPr>
      </p:pic>
      <p:sp>
        <p:nvSpPr>
          <p:cNvPr id="13" name="object 2"/>
          <p:cNvSpPr txBox="1">
            <a:spLocks/>
          </p:cNvSpPr>
          <p:nvPr/>
        </p:nvSpPr>
        <p:spPr>
          <a:xfrm>
            <a:off x="3878835" y="1495669"/>
            <a:ext cx="5091874" cy="533516"/>
          </a:xfrm>
          <a:prstGeom prst="rect">
            <a:avLst/>
          </a:prstGeom>
        </p:spPr>
        <p:txBody>
          <a:bodyPr vert="horz" wrap="square" lIns="0" tIns="57186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6931" defTabSz="415869">
              <a:spcBef>
                <a:spcPts val="205"/>
              </a:spcBef>
            </a:pPr>
            <a:r>
              <a:rPr lang="ru-RU" sz="1546" b="1" kern="0" spc="-34" dirty="0">
                <a:solidFill>
                  <a:srgbClr val="F5EBCB"/>
                </a:solidFill>
                <a:latin typeface="Akrobat" panose="00000600000000000000" pitchFamily="2" charset="-52"/>
                <a:cs typeface="NeueMachina-Medium"/>
              </a:rPr>
              <a:t>Конференция педагогических работников города Липецка</a:t>
            </a:r>
            <a:endParaRPr lang="ru-RU" sz="1546" b="1" kern="0" dirty="0">
              <a:solidFill>
                <a:srgbClr val="F5EBCB"/>
              </a:solidFill>
              <a:latin typeface="Akrobat" panose="00000600000000000000" pitchFamily="2" charset="-52"/>
              <a:cs typeface="NeueMachina-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>
            <a:off x="166938" y="857069"/>
            <a:ext cx="3737364" cy="2745751"/>
          </a:xfrm>
          <a:prstGeom prst="rect">
            <a:avLst/>
          </a:prstGeom>
        </p:spPr>
      </p:pic>
      <p:sp>
        <p:nvSpPr>
          <p:cNvPr id="22" name="object 7"/>
          <p:cNvSpPr txBox="1">
            <a:spLocks/>
          </p:cNvSpPr>
          <p:nvPr/>
        </p:nvSpPr>
        <p:spPr>
          <a:xfrm>
            <a:off x="1660707" y="3013101"/>
            <a:ext cx="7070282" cy="1399870"/>
          </a:xfrm>
          <a:prstGeom prst="rect">
            <a:avLst/>
          </a:prstGeom>
        </p:spPr>
        <p:txBody>
          <a:bodyPr vert="horz" wrap="square" lIns="16374" tIns="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defTabSz="415869">
              <a:spcBef>
                <a:spcPts val="43"/>
              </a:spcBef>
            </a:pPr>
            <a:r>
              <a:rPr lang="ru-RU" sz="2274" b="1" cap="all" spc="136" dirty="0">
                <a:solidFill>
                  <a:srgbClr val="900921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ВЗАИМОДЕЙСТВИЕ В ПОЗИЦИИ </a:t>
            </a:r>
            <a:r>
              <a:rPr lang="ru-RU" sz="2274" b="1" cap="all" spc="136" dirty="0" smtClean="0">
                <a:solidFill>
                  <a:srgbClr val="900921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«</a:t>
            </a:r>
            <a:r>
              <a:rPr lang="ru-RU" sz="2274" b="1" cap="all" spc="136" dirty="0">
                <a:solidFill>
                  <a:srgbClr val="900921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ПЕДАГОГ </a:t>
            </a:r>
            <a:r>
              <a:rPr lang="ru-RU" sz="2274" b="1" cap="all" spc="136" dirty="0">
                <a:solidFill>
                  <a:srgbClr val="9009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</a:t>
            </a:r>
            <a:r>
              <a:rPr lang="ru-RU" sz="2274" b="1" cap="all" spc="136" dirty="0">
                <a:solidFill>
                  <a:srgbClr val="900921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 ПЕДАГОГУ» КАК ЭФФЕКТИВНАЯ ФОРМА ПОДДЕРЖКИ КАДРОВ СИСТЕМЫ ОБРАЗОВАНИЯ Г.ЛИПЕЦКА</a:t>
            </a:r>
            <a:endParaRPr lang="ru-RU" sz="2274" b="1" kern="0" cap="all" spc="73" dirty="0">
              <a:solidFill>
                <a:srgbClr val="900921"/>
              </a:solidFill>
              <a:latin typeface="Akrobat ExtraBold" panose="00000900000000000000" pitchFamily="2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44" y="1253213"/>
            <a:ext cx="1796981" cy="9546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 rot="16200000" flipV="1">
            <a:off x="6904831" y="3634324"/>
            <a:ext cx="2063251" cy="2415086"/>
          </a:xfrm>
          <a:prstGeom prst="rect">
            <a:avLst/>
          </a:prstGeom>
        </p:spPr>
      </p:pic>
      <p:sp>
        <p:nvSpPr>
          <p:cNvPr id="26" name="object 7"/>
          <p:cNvSpPr txBox="1">
            <a:spLocks/>
          </p:cNvSpPr>
          <p:nvPr/>
        </p:nvSpPr>
        <p:spPr>
          <a:xfrm>
            <a:off x="4008480" y="2271848"/>
            <a:ext cx="5091874" cy="677264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defTabSz="415869">
              <a:spcBef>
                <a:spcPts val="43"/>
              </a:spcBef>
            </a:pPr>
            <a:r>
              <a:rPr lang="ru-RU" sz="1455" cap="all" spc="136" dirty="0">
                <a:solidFill>
                  <a:srgbClr val="F5EBCB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НАСТАВНИЧЕСТВО КАК ЭФФЕКТИВНАЯ СТРАТЕГИЯ РАЗВИТИЯ ПЕДАГОГИЧЕСКИХ КАДРОВ</a:t>
            </a:r>
            <a:endParaRPr lang="ru-RU" sz="1455" kern="0" cap="all" spc="73" dirty="0">
              <a:solidFill>
                <a:srgbClr val="F5EBCB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12" name="Text Box 3"/>
          <p:cNvSpPr txBox="1">
            <a:spLocks noChangeArrowheads="1" noChangeShapeType="1"/>
          </p:cNvSpPr>
          <p:nvPr/>
        </p:nvSpPr>
        <p:spPr bwMode="auto">
          <a:xfrm>
            <a:off x="3878835" y="4399960"/>
            <a:ext cx="3230577" cy="7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16463" tIns="16463" rIns="16463" bIns="16463" numCol="1" anchor="t" anchorCtr="0" compatLnSpc="1">
            <a:prstTxWarp prst="textNoShape">
              <a:avLst/>
            </a:prstTxWarp>
          </a:bodyPr>
          <a:lstStyle/>
          <a:p>
            <a:pPr defTabSz="4158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74" dirty="0">
                <a:solidFill>
                  <a:srgbClr val="F1E6C2"/>
                </a:solidFill>
                <a:latin typeface="Akrobat ExtraBold" panose="00000900000000000000" pitchFamily="2" charset="-52"/>
              </a:rPr>
              <a:t>28 августа 2023</a:t>
            </a:r>
          </a:p>
          <a:p>
            <a:pPr defTabSz="41586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592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Задачи национального проекта «Образование»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856984" cy="50851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360000" lvl="0" indent="-4320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Внедрение на уровнях основного и среднего образования новых методов обучения и воспитания, образовательных технологий, обеспечивающих освоение обучающимися базовых навыков и умений, </a:t>
            </a:r>
            <a:r>
              <a:rPr lang="ru-RU" b="1" dirty="0">
                <a:solidFill>
                  <a:srgbClr val="002060"/>
                </a:solidFill>
              </a:rPr>
              <a:t>повышение их мотивации к обучению и вовлеченности в образовательный процесс</a:t>
            </a:r>
            <a:r>
              <a:rPr lang="ru-RU" dirty="0">
                <a:solidFill>
                  <a:srgbClr val="002060"/>
                </a:solidFill>
              </a:rPr>
              <a:t>, а также обновление содержания и совершенствование методов обучения предметной области «Технология».</a:t>
            </a:r>
          </a:p>
          <a:p>
            <a:pPr marL="360000" lvl="0" indent="-4320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Формирование эффективной системы выявления, </a:t>
            </a:r>
            <a:r>
              <a:rPr lang="ru-RU" b="1" dirty="0">
                <a:solidFill>
                  <a:srgbClr val="002060"/>
                </a:solidFill>
              </a:rPr>
              <a:t>поддержки и развития способностей и талантов у детей </a:t>
            </a:r>
            <a:r>
              <a:rPr lang="ru-RU" dirty="0">
                <a:solidFill>
                  <a:srgbClr val="002060"/>
                </a:solidFill>
              </a:rPr>
              <a:t>и молодежи, основанной на принципах справедливости, всеобщности и направленной на самоопределение и профессиональную ориентацию всех обучающих.</a:t>
            </a:r>
          </a:p>
          <a:p>
            <a:pPr marL="360000" lvl="0" indent="-4320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Создание условий для </a:t>
            </a:r>
            <a:r>
              <a:rPr lang="ru-RU" b="1" dirty="0">
                <a:solidFill>
                  <a:srgbClr val="002060"/>
                </a:solidFill>
              </a:rPr>
              <a:t>раннего развития детей </a:t>
            </a:r>
            <a:r>
              <a:rPr lang="ru-RU" dirty="0">
                <a:solidFill>
                  <a:srgbClr val="002060"/>
                </a:solidFill>
              </a:rPr>
              <a:t>в возрасте до трех лет, реализация программы психолого-педагогической, методической и консультативной помощи родителям детей, получающих дошкольное образование в семье.</a:t>
            </a:r>
          </a:p>
          <a:p>
            <a:pPr marL="360000" lvl="0" indent="-4320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Создание современной и безопасной </a:t>
            </a:r>
            <a:r>
              <a:rPr lang="ru-RU" b="1" dirty="0">
                <a:solidFill>
                  <a:srgbClr val="002060"/>
                </a:solidFill>
              </a:rPr>
              <a:t>цифровой образовательной среды</a:t>
            </a:r>
            <a:r>
              <a:rPr lang="ru-RU" dirty="0">
                <a:solidFill>
                  <a:srgbClr val="002060"/>
                </a:solidFill>
              </a:rPr>
              <a:t>, обеспечивающей высокое качество и доступность образования всех видов и уровней.</a:t>
            </a:r>
          </a:p>
          <a:p>
            <a:pPr marL="360000" indent="-432000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588" y="16850"/>
            <a:ext cx="1947900" cy="16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8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Задачи национального проекта «Образование»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856984" cy="50851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360000" lvl="0" indent="-432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5</a:t>
            </a:r>
            <a:r>
              <a:rPr lang="ru-RU" dirty="0" smtClean="0">
                <a:solidFill>
                  <a:srgbClr val="002060"/>
                </a:solidFill>
              </a:rPr>
              <a:t>. Внедрение </a:t>
            </a:r>
            <a:r>
              <a:rPr lang="ru-RU" dirty="0">
                <a:solidFill>
                  <a:srgbClr val="002060"/>
                </a:solidFill>
              </a:rPr>
              <a:t>национальной системы </a:t>
            </a:r>
            <a:r>
              <a:rPr lang="ru-RU" b="1" dirty="0">
                <a:solidFill>
                  <a:srgbClr val="002060"/>
                </a:solidFill>
              </a:rPr>
              <a:t>профессионального роста педагогических работников</a:t>
            </a:r>
            <a:r>
              <a:rPr lang="ru-RU" dirty="0">
                <a:solidFill>
                  <a:srgbClr val="002060"/>
                </a:solidFill>
              </a:rPr>
              <a:t>, охватывающей не менее 50 % учителей общеобразовательных организаций.</a:t>
            </a:r>
          </a:p>
          <a:p>
            <a:pPr marL="360000" lvl="0" indent="-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6. </a:t>
            </a:r>
            <a:r>
              <a:rPr lang="ru-RU" dirty="0" smtClean="0">
                <a:solidFill>
                  <a:srgbClr val="002060"/>
                </a:solidFill>
              </a:rPr>
              <a:t> Модернизация </a:t>
            </a:r>
            <a:r>
              <a:rPr lang="ru-RU" dirty="0">
                <a:solidFill>
                  <a:srgbClr val="002060"/>
                </a:solidFill>
              </a:rPr>
              <a:t>профессионального образования, в том числе посредством </a:t>
            </a:r>
            <a:r>
              <a:rPr lang="ru-RU" b="1" dirty="0">
                <a:solidFill>
                  <a:srgbClr val="002060"/>
                </a:solidFill>
              </a:rPr>
              <a:t>внедрения адаптивных, практико-ориентированных и гибких образовательных программ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marL="360000" lvl="0" indent="-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7. Формирование системы непрерывного обновления работающими гражданами своих профессиональных знаний и приобретения ими новых профессиональных навыков, включая овладение </a:t>
            </a:r>
            <a:r>
              <a:rPr lang="ru-RU" b="1" dirty="0">
                <a:solidFill>
                  <a:srgbClr val="002060"/>
                </a:solidFill>
              </a:rPr>
              <a:t>компетенциями в области цифровой экономики </a:t>
            </a:r>
            <a:r>
              <a:rPr lang="ru-RU" dirty="0">
                <a:solidFill>
                  <a:srgbClr val="002060"/>
                </a:solidFill>
              </a:rPr>
              <a:t>всеми желающими.</a:t>
            </a:r>
          </a:p>
          <a:p>
            <a:pPr marL="360000" lvl="0" indent="-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8. </a:t>
            </a:r>
            <a:r>
              <a:rPr lang="ru-RU" dirty="0" smtClean="0">
                <a:solidFill>
                  <a:srgbClr val="002060"/>
                </a:solidFill>
              </a:rPr>
              <a:t> Создание </a:t>
            </a:r>
            <a:r>
              <a:rPr lang="ru-RU" dirty="0">
                <a:solidFill>
                  <a:srgbClr val="002060"/>
                </a:solidFill>
              </a:rPr>
              <a:t>условий для </a:t>
            </a:r>
            <a:r>
              <a:rPr lang="ru-RU" b="1" dirty="0">
                <a:solidFill>
                  <a:srgbClr val="002060"/>
                </a:solidFill>
              </a:rPr>
              <a:t>развития наставничества</a:t>
            </a:r>
            <a:r>
              <a:rPr lang="ru-RU" dirty="0">
                <a:solidFill>
                  <a:srgbClr val="002060"/>
                </a:solidFill>
              </a:rPr>
              <a:t>, поддержки общественных инициатив и проектов, в том числе в сфере добровольчества (</a:t>
            </a:r>
            <a:r>
              <a:rPr lang="ru-RU" dirty="0" err="1">
                <a:solidFill>
                  <a:srgbClr val="002060"/>
                </a:solidFill>
              </a:rPr>
              <a:t>волонтёрства</a:t>
            </a:r>
            <a:r>
              <a:rPr lang="ru-RU" dirty="0">
                <a:solidFill>
                  <a:srgbClr val="002060"/>
                </a:solidFill>
              </a:rPr>
              <a:t>). </a:t>
            </a:r>
          </a:p>
          <a:p>
            <a:pPr marL="360000" lvl="0" indent="-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9. Формирование </a:t>
            </a:r>
            <a:r>
              <a:rPr lang="ru-RU" b="1" dirty="0">
                <a:solidFill>
                  <a:srgbClr val="002060"/>
                </a:solidFill>
              </a:rPr>
              <a:t>системы профессиональных конкурсов </a:t>
            </a:r>
            <a:r>
              <a:rPr lang="ru-RU" dirty="0">
                <a:solidFill>
                  <a:srgbClr val="002060"/>
                </a:solidFill>
              </a:rPr>
              <a:t>в целях предоставления гражданам возможностей </a:t>
            </a:r>
            <a:r>
              <a:rPr lang="ru-RU" dirty="0" smtClean="0">
                <a:solidFill>
                  <a:srgbClr val="002060"/>
                </a:solidFill>
              </a:rPr>
              <a:t>для </a:t>
            </a:r>
            <a:r>
              <a:rPr lang="ru-RU" dirty="0">
                <a:solidFill>
                  <a:srgbClr val="002060"/>
                </a:solidFill>
              </a:rPr>
              <a:t>профессионального и карьерного роста.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588" y="16850"/>
            <a:ext cx="1947900" cy="16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6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Федеральные проекты  национального проекта   </a:t>
            </a:r>
            <a:r>
              <a:rPr lang="ru-RU" sz="3200" b="1" dirty="0" smtClean="0">
                <a:solidFill>
                  <a:srgbClr val="0070C0"/>
                </a:solidFill>
              </a:rPr>
              <a:t>«</a:t>
            </a:r>
            <a:r>
              <a:rPr lang="ru-RU" sz="3200" b="1" dirty="0">
                <a:solidFill>
                  <a:srgbClr val="0070C0"/>
                </a:solidFill>
              </a:rPr>
              <a:t>Образование»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060848"/>
            <a:ext cx="8928992" cy="4797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ru-RU" dirty="0"/>
              <a:t> «</a:t>
            </a:r>
            <a:r>
              <a:rPr lang="ru-RU" dirty="0">
                <a:solidFill>
                  <a:srgbClr val="002060"/>
                </a:solidFill>
              </a:rPr>
              <a:t>Поддержка семей, имеющих детей»;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«Цифровая образовательная </a:t>
            </a:r>
            <a:r>
              <a:rPr lang="ru-RU" dirty="0" smtClean="0">
                <a:solidFill>
                  <a:srgbClr val="002060"/>
                </a:solidFill>
              </a:rPr>
              <a:t>среда»;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«Современная школа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 «Успех каждого ребенка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«Учитель будущего</a:t>
            </a:r>
            <a:r>
              <a:rPr lang="ru-RU" dirty="0" smtClean="0">
                <a:solidFill>
                  <a:srgbClr val="002060"/>
                </a:solidFill>
              </a:rPr>
              <a:t>»; 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«Молодые профессионалы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«Новые возможности для каждого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«Социальная активность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«Экспорт образования</a:t>
            </a:r>
            <a:r>
              <a:rPr lang="ru-RU" dirty="0" smtClean="0">
                <a:solidFill>
                  <a:srgbClr val="002060"/>
                </a:solidFill>
              </a:rPr>
              <a:t>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6100" y="767836"/>
            <a:ext cx="1947900" cy="16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1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400" y="0"/>
            <a:ext cx="20066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74" y="540326"/>
            <a:ext cx="1974354" cy="2750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49" y="214066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2019 год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998" y="837050"/>
            <a:ext cx="2130646" cy="29519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46016" y="524750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2020 </a:t>
            </a:r>
            <a:r>
              <a:rPr lang="ru-RU" dirty="0">
                <a:solidFill>
                  <a:prstClr val="black"/>
                </a:solidFill>
              </a:rPr>
              <a:t>год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594" y="1484784"/>
            <a:ext cx="2135207" cy="295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295" y="1747973"/>
            <a:ext cx="2177721" cy="30866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840" y="2420888"/>
            <a:ext cx="2294803" cy="3210672"/>
          </a:xfrm>
          <a:prstGeom prst="rect">
            <a:avLst/>
          </a:prstGeom>
        </p:spPr>
      </p:pic>
      <p:sp>
        <p:nvSpPr>
          <p:cNvPr id="13" name="Левая фигурная скобка 12"/>
          <p:cNvSpPr/>
          <p:nvPr/>
        </p:nvSpPr>
        <p:spPr>
          <a:xfrm rot="16200000">
            <a:off x="1571488" y="2471401"/>
            <a:ext cx="295016" cy="2953027"/>
          </a:xfrm>
          <a:prstGeom prst="leftBrac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Левая фигурная скобка 13"/>
          <p:cNvSpPr/>
          <p:nvPr/>
        </p:nvSpPr>
        <p:spPr>
          <a:xfrm rot="16200000">
            <a:off x="5818492" y="3592982"/>
            <a:ext cx="440350" cy="4517505"/>
          </a:xfrm>
          <a:prstGeom prst="leftBrac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29" y="4125312"/>
            <a:ext cx="3099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Федеральный проект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«Поддержка семей, имеющих детей»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72900" y="5915866"/>
            <a:ext cx="5531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Федеральный проект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«Современная школа»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0951" y="6562197"/>
            <a:ext cx="2893049" cy="31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Муниципальное </a:t>
            </a:r>
            <a:r>
              <a:rPr lang="ru-RU" sz="1800" dirty="0">
                <a:solidFill>
                  <a:srgbClr val="002060"/>
                </a:solidFill>
              </a:rPr>
              <a:t>бюджетное дошкольное образовательное учреждение № </a:t>
            </a:r>
            <a:r>
              <a:rPr lang="ru-RU" sz="1800" dirty="0" smtClean="0">
                <a:solidFill>
                  <a:srgbClr val="002060"/>
                </a:solidFill>
              </a:rPr>
              <a:t>135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г. Липецка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КОНСУЛЬТАЦИОННЫЙ </a:t>
            </a:r>
            <a:r>
              <a:rPr lang="ru-RU" b="1" dirty="0">
                <a:solidFill>
                  <a:srgbClr val="0070C0"/>
                </a:solidFill>
              </a:rPr>
              <a:t>ЦЕНТР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</a:rPr>
              <a:t>«МЫ ВМЕСТЕ»</a:t>
            </a:r>
            <a:endParaRPr lang="ru-RU" sz="44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ru-RU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0" indent="0" algn="just">
              <a:buNone/>
            </a:pPr>
            <a:endParaRPr lang="ru-RU" sz="2800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360000" indent="0" algn="just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Цель</a:t>
            </a:r>
            <a:r>
              <a:rPr lang="ru-RU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: </a:t>
            </a:r>
            <a:r>
              <a:rPr lang="ru-RU" sz="2800" b="1" dirty="0">
                <a:solidFill>
                  <a:srgbClr val="002060"/>
                </a:solidFill>
                <a:latin typeface="Arial" charset="0"/>
                <a:cs typeface="Arial" charset="0"/>
              </a:rPr>
              <a:t>повышение компетентности родителей (законных представителей) в вопросах развития, воспитания, обучения, адаптации и социализации детей.</a:t>
            </a:r>
          </a:p>
          <a:p>
            <a:endParaRPr lang="ru-RU" dirty="0" smtClean="0"/>
          </a:p>
          <a:p>
            <a:endParaRPr lang="ru-RU" dirty="0"/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" t="1057" r="1036" b="1299"/>
          <a:stretch/>
        </p:blipFill>
        <p:spPr>
          <a:xfrm>
            <a:off x="6444208" y="1844824"/>
            <a:ext cx="2322401" cy="20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44" y="3313805"/>
            <a:ext cx="422162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cs typeface="Arial" charset="0"/>
              </a:rPr>
              <a:t>ВОСПИТАТЕЛЬ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– проблемы в области воспитания и развития ребенка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46" y="1144289"/>
            <a:ext cx="422162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cs typeface="Arial" charset="0"/>
              </a:rPr>
              <a:t>ПЕДАГОГ-ПСИХОЛОГ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– адаптация к детскому саду, закономерность развития, поведенческие проблемы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44" y="1990858"/>
            <a:ext cx="422162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cs typeface="Arial" charset="0"/>
              </a:rPr>
              <a:t>УЧИТЕЛЬ-ДЕФЕКТОЛОГ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cs typeface="Arial" charset="0"/>
              </a:rPr>
              <a:t>– отклонения </a:t>
            </a:r>
            <a:r>
              <a:rPr lang="ru-RU" dirty="0">
                <a:solidFill>
                  <a:srgbClr val="002060"/>
                </a:solidFill>
                <a:cs typeface="Arial" charset="0"/>
              </a:rPr>
              <a:t>в развитии</a:t>
            </a:r>
          </a:p>
        </p:txBody>
      </p:sp>
      <p:pic>
        <p:nvPicPr>
          <p:cNvPr id="5126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428" y="973073"/>
            <a:ext cx="3675027" cy="478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344" y="2645106"/>
            <a:ext cx="4221624" cy="668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УЧИТЕЛЬ-ЛОГОПЕД – </a:t>
            </a: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речевые нарушения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343" y="3990421"/>
            <a:ext cx="4221624" cy="767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ИНСТРУКТОР ПО ФК</a:t>
            </a:r>
            <a:r>
              <a:rPr lang="ru-RU" dirty="0">
                <a:solidFill>
                  <a:srgbClr val="002060"/>
                </a:solidFill>
              </a:rPr>
              <a:t> – физическое развитие ребенка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892" y="4725144"/>
            <a:ext cx="4210076" cy="767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МУЗЫКАЛЬНЫЙ РУКОВОДИТЕЛЬ </a:t>
            </a:r>
            <a:r>
              <a:rPr lang="ru-RU" dirty="0">
                <a:solidFill>
                  <a:srgbClr val="002060"/>
                </a:solidFill>
              </a:rPr>
              <a:t>– </a:t>
            </a:r>
            <a:r>
              <a:rPr lang="ru-RU" dirty="0" smtClean="0">
                <a:solidFill>
                  <a:srgbClr val="002060"/>
                </a:solidFill>
              </a:rPr>
              <a:t>музыкальное воспитание ребенка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101" y="33159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altLang="ru-RU" sz="3600" b="1" dirty="0">
                <a:solidFill>
                  <a:srgbClr val="0070C0"/>
                </a:solidFill>
              </a:rPr>
              <a:t>Очное оказания </a:t>
            </a:r>
            <a:r>
              <a:rPr lang="ru-RU" altLang="ru-RU" sz="3600" b="1" dirty="0" smtClean="0">
                <a:solidFill>
                  <a:srgbClr val="0070C0"/>
                </a:solidFill>
              </a:rPr>
              <a:t>услуг</a:t>
            </a:r>
            <a:r>
              <a:rPr lang="ru-RU" altLang="ru-RU" sz="3600" b="1" dirty="0">
                <a:solidFill>
                  <a:srgbClr val="0070C0"/>
                </a:solidFill>
              </a:rPr>
              <a:t/>
            </a:r>
            <a:br>
              <a:rPr lang="ru-RU" altLang="ru-RU" sz="3600" b="1" dirty="0">
                <a:solidFill>
                  <a:srgbClr val="0070C0"/>
                </a:solidFill>
              </a:rPr>
            </a:b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685" y="1833055"/>
            <a:ext cx="8908859" cy="4797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alt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276111" y="1169045"/>
            <a:ext cx="3852264" cy="92390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Запись на консультацию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9800" y="2140548"/>
            <a:ext cx="3348208" cy="8291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(4742)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40-08-31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8-991-344-32-13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43674" y="3716941"/>
            <a:ext cx="3405862" cy="70658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/>
              <a:t>График работы: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3672" y="4636883"/>
            <a:ext cx="3405863" cy="16891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Пн-Пт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9:00-18:00</a:t>
            </a:r>
          </a:p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Сб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9:00-15:00</a:t>
            </a:r>
          </a:p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Вс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</a:rPr>
              <a:t>выходной</a:t>
            </a:r>
            <a:endParaRPr lang="ru-RU" sz="3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" t="1057" r="1036" b="1299"/>
          <a:stretch/>
        </p:blipFill>
        <p:spPr>
          <a:xfrm>
            <a:off x="4250801" y="1888388"/>
            <a:ext cx="1940094" cy="1713871"/>
          </a:xfrm>
          <a:prstGeom prst="rect">
            <a:avLst/>
          </a:prstGeom>
        </p:spPr>
      </p:pic>
      <p:sp>
        <p:nvSpPr>
          <p:cNvPr id="10" name="Пятиугольник 9"/>
          <p:cNvSpPr/>
          <p:nvPr/>
        </p:nvSpPr>
        <p:spPr>
          <a:xfrm>
            <a:off x="3931483" y="3716941"/>
            <a:ext cx="3416967" cy="70658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/>
              <a:t>Адрес: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31483" y="4636883"/>
            <a:ext cx="3416967" cy="16891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г. Липецк,</a:t>
            </a:r>
          </a:p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</a:rPr>
              <a:t>ул. П. Смородина,</a:t>
            </a:r>
          </a:p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</a:rPr>
              <a:t>д. 4а</a:t>
            </a:r>
            <a:endParaRPr lang="ru-RU" sz="3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249" y="159195"/>
            <a:ext cx="2664296" cy="35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51520" y="1812590"/>
            <a:ext cx="8784976" cy="492877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err="1" smtClean="0"/>
              <a:t>зз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34480" y="188640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70C0"/>
                </a:solidFill>
              </a:rPr>
              <a:t>Очное оказания услуг в форме выездной консультации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D:\ТЕЛЕФОН Фото\ТЕлефон\Вацап\IMG-20210419-WA0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06430"/>
            <a:ext cx="34305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cer\Desktop\ФОТО 2022\Работа 30.09.2022\IMG_20220930_104559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6334" y="1298650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15616" y="3308015"/>
            <a:ext cx="1850504" cy="5322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СОШ № 6</a:t>
            </a:r>
            <a:r>
              <a:rPr lang="en-US" sz="1600" dirty="0" smtClean="0">
                <a:solidFill>
                  <a:srgbClr val="002060"/>
                </a:solidFill>
              </a:rPr>
              <a:t>3</a:t>
            </a:r>
            <a:r>
              <a:rPr lang="ru-RU" sz="1600" dirty="0" smtClean="0">
                <a:solidFill>
                  <a:srgbClr val="002060"/>
                </a:solidFill>
              </a:rPr>
              <a:t>  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г</a:t>
            </a:r>
            <a:r>
              <a:rPr lang="ru-RU" sz="1600" dirty="0" smtClean="0">
                <a:solidFill>
                  <a:srgbClr val="002060"/>
                </a:solidFill>
              </a:rPr>
              <a:t>. Липецка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06595" y="4128369"/>
            <a:ext cx="2178214" cy="8500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rgbClr val="002060"/>
                </a:solidFill>
              </a:rPr>
              <a:t>Грязинский</a:t>
            </a:r>
            <a:r>
              <a:rPr lang="ru-RU" sz="1600" dirty="0" smtClean="0">
                <a:solidFill>
                  <a:srgbClr val="002060"/>
                </a:solidFill>
              </a:rPr>
              <a:t> отдел  Центра занятости Липецкой области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70" y="3854748"/>
            <a:ext cx="3161718" cy="23712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743" y="2852936"/>
            <a:ext cx="2550701" cy="34009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15616" y="6100517"/>
            <a:ext cx="1850504" cy="5236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ДОУ № 21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г. Липецка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37123" y="6068453"/>
            <a:ext cx="1850504" cy="5236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ДОУ № 110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г. Липецка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600" b="1" dirty="0">
                <a:solidFill>
                  <a:srgbClr val="0070C0"/>
                </a:solidFill>
              </a:rPr>
              <a:t>Дистанционное оказания услуг </a:t>
            </a:r>
            <a:br>
              <a:rPr lang="ru-RU" altLang="ru-RU" sz="3600" b="1" dirty="0">
                <a:solidFill>
                  <a:srgbClr val="0070C0"/>
                </a:solidFill>
              </a:rPr>
            </a:b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3" y="2286982"/>
            <a:ext cx="4655359" cy="33568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767" y="1628801"/>
            <a:ext cx="2932073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Медиатека</a:t>
            </a:r>
            <a:endParaRPr lang="ru-RU" sz="27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424" y="3637230"/>
            <a:ext cx="4415576" cy="31936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" t="1057" r="1036" b="1299"/>
          <a:stretch/>
        </p:blipFill>
        <p:spPr>
          <a:xfrm>
            <a:off x="5796136" y="1052736"/>
            <a:ext cx="2516158" cy="22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14" t="6281" r="21076" b="5309"/>
          <a:stretch/>
        </p:blipFill>
        <p:spPr>
          <a:xfrm>
            <a:off x="107504" y="429099"/>
            <a:ext cx="7056784" cy="6428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52" y="4625752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pic>
        <p:nvPicPr>
          <p:cNvPr id="24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8" y="5413603"/>
            <a:ext cx="4498427" cy="587327"/>
          </a:xfrm>
          <a:prstGeom prst="rect">
            <a:avLst/>
          </a:prstGeom>
        </p:spPr>
      </p:pic>
      <p:pic>
        <p:nvPicPr>
          <p:cNvPr id="25" name="object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900" y="5413603"/>
            <a:ext cx="4498426" cy="587327"/>
          </a:xfrm>
          <a:prstGeom prst="rect">
            <a:avLst/>
          </a:prstGeom>
        </p:spPr>
      </p:pic>
      <p:sp>
        <p:nvSpPr>
          <p:cNvPr id="14" name="object 2"/>
          <p:cNvSpPr txBox="1">
            <a:spLocks/>
          </p:cNvSpPr>
          <p:nvPr/>
        </p:nvSpPr>
        <p:spPr>
          <a:xfrm>
            <a:off x="3878835" y="1495669"/>
            <a:ext cx="5091874" cy="533516"/>
          </a:xfrm>
          <a:prstGeom prst="rect">
            <a:avLst/>
          </a:prstGeom>
        </p:spPr>
        <p:txBody>
          <a:bodyPr vert="horz" wrap="square" lIns="0" tIns="57186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6931" defTabSz="415869">
              <a:spcBef>
                <a:spcPts val="205"/>
              </a:spcBef>
            </a:pPr>
            <a:r>
              <a:rPr lang="ru-RU" sz="1546" b="1" kern="0" spc="-34" dirty="0">
                <a:solidFill>
                  <a:srgbClr val="F7EFD5"/>
                </a:solidFill>
                <a:latin typeface="Akrobat" panose="00000600000000000000" pitchFamily="2" charset="-52"/>
                <a:cs typeface="NeueMachina-Medium"/>
              </a:rPr>
              <a:t>Конференция педагогических работников города Липецка</a:t>
            </a:r>
            <a:endParaRPr lang="ru-RU" sz="1546" b="1" kern="0" dirty="0">
              <a:solidFill>
                <a:srgbClr val="F7EFD5"/>
              </a:solidFill>
              <a:latin typeface="Akrobat" panose="00000600000000000000" pitchFamily="2" charset="-52"/>
              <a:cs typeface="NeueMachina-Medium"/>
            </a:endParaRPr>
          </a:p>
        </p:txBody>
      </p:sp>
      <p:sp>
        <p:nvSpPr>
          <p:cNvPr id="15" name="object 7"/>
          <p:cNvSpPr txBox="1">
            <a:spLocks/>
          </p:cNvSpPr>
          <p:nvPr/>
        </p:nvSpPr>
        <p:spPr>
          <a:xfrm>
            <a:off x="3878835" y="2032890"/>
            <a:ext cx="5091874" cy="677264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defTabSz="415869">
              <a:spcBef>
                <a:spcPts val="43"/>
              </a:spcBef>
            </a:pPr>
            <a:r>
              <a:rPr lang="ru-RU" sz="1455" cap="all" spc="136" dirty="0">
                <a:solidFill>
                  <a:srgbClr val="F7EFD5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НАСТАВНИЧЕСТВО КАК ЭФФЕКТИВНАЯ СТРАТЕГИЯ РАЗВИТИЯ ПЕДАГОГИЧЕСКИХ КАДРОВ</a:t>
            </a:r>
            <a:endParaRPr lang="ru-RU" sz="1455" kern="0" cap="all" spc="73" dirty="0">
              <a:solidFill>
                <a:srgbClr val="F7EFD5"/>
              </a:solidFill>
              <a:latin typeface="Akrobat ExtraBold" panose="00000900000000000000" pitchFamily="2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>
            <a:off x="166938" y="857069"/>
            <a:ext cx="3737364" cy="27457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44" y="1253213"/>
            <a:ext cx="1796981" cy="9546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 rot="16200000" flipV="1">
            <a:off x="7076497" y="3805989"/>
            <a:ext cx="1905072" cy="2229934"/>
          </a:xfrm>
          <a:prstGeom prst="rect">
            <a:avLst/>
          </a:prstGeom>
        </p:spPr>
      </p:pic>
      <p:sp>
        <p:nvSpPr>
          <p:cNvPr id="21" name="object 7"/>
          <p:cNvSpPr txBox="1">
            <a:spLocks/>
          </p:cNvSpPr>
          <p:nvPr/>
        </p:nvSpPr>
        <p:spPr>
          <a:xfrm>
            <a:off x="1711382" y="3068956"/>
            <a:ext cx="7032735" cy="1399870"/>
          </a:xfrm>
          <a:prstGeom prst="rect">
            <a:avLst/>
          </a:prstGeom>
        </p:spPr>
        <p:txBody>
          <a:bodyPr vert="horz" wrap="square" lIns="16374" tIns="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defTabSz="415869">
              <a:spcBef>
                <a:spcPts val="43"/>
              </a:spcBef>
            </a:pPr>
            <a:r>
              <a:rPr lang="ru-RU" sz="2274" cap="all" spc="136" dirty="0">
                <a:solidFill>
                  <a:srgbClr val="900921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НАСТАВНИЧЕСТВО – СТРАТЕГИЧЕСКИ ЗНАЧИМЫЙ ЭЛЕМЕНТ СИСТЕМЫ РАЗВИТИЯ КАДРОВ: КАК ОБЕСПЕЧИТЬ ЭФФЕКТИВНОСТЬ ИМЕЮЩИХСЯ ПРАКТИК</a:t>
            </a:r>
            <a:endParaRPr lang="ru-RU" sz="2274" kern="0" cap="all" spc="73" dirty="0">
              <a:solidFill>
                <a:srgbClr val="900921"/>
              </a:solidFill>
              <a:latin typeface="Akrob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356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96752"/>
            <a:ext cx="4440491" cy="2497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694528"/>
            <a:ext cx="5328592" cy="3046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83" y="3937835"/>
            <a:ext cx="2635250" cy="263525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552728" cy="549275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err="1" smtClean="0">
                <a:solidFill>
                  <a:srgbClr val="0070C0"/>
                </a:solidFill>
              </a:rPr>
              <a:t>Вебинар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" t="1057" r="1036" b="1299"/>
          <a:stretch/>
        </p:blipFill>
        <p:spPr>
          <a:xfrm>
            <a:off x="6156176" y="1203361"/>
            <a:ext cx="2185522" cy="19306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937835"/>
            <a:ext cx="2635250" cy="2635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83" y="3937835"/>
            <a:ext cx="2635250" cy="2635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06" y="3937835"/>
            <a:ext cx="2635250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0070C0"/>
                </a:solidFill>
              </a:rPr>
              <a:t>Категория получателей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68435"/>
            <a:ext cx="8856984" cy="497293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Родители детей дошкольного возраста, не посещающих дошкольные образовательные учреждения;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Родители детей дошкольного возраста, посещающих дошкольные образовательные учреждения;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Родители, чьи дети находятся на семейном обучении;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Граждане, принявшие на воспитание в свои семьи детей, оставшихся без попечения родителей;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Граждане, желающие принять на воспитание в свои семьи детей, оставшихся без попечения родителей;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Родители детей с ОВЗ и инвалидностью;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Родитель-инвалид;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Родитель-одиночка;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Разведенный родитель.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" t="1057" r="1036" b="1299"/>
          <a:stretch/>
        </p:blipFill>
        <p:spPr>
          <a:xfrm>
            <a:off x="7308304" y="147733"/>
            <a:ext cx="1834627" cy="162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0070C0"/>
                </a:solidFill>
              </a:rPr>
              <a:t>Тематика обращений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1" y="1768435"/>
            <a:ext cx="8963419" cy="508956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b="1" dirty="0"/>
              <a:t> </a:t>
            </a:r>
            <a:r>
              <a:rPr lang="ru-RU" b="1" dirty="0">
                <a:solidFill>
                  <a:srgbClr val="002060"/>
                </a:solidFill>
              </a:rPr>
              <a:t>Возрастные и индивидуальные особенности развития детей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Организация образовательного процесса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Вопросы межличностной коммуникации и социализации у детей и подростков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Развитие, обучение и воспитание детей с ОВЗ, с инвалидностью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Вопросы принятия на воспитание в свои семьи детей, оставшихся без попечения родителей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Вопросы правового характера, связанные с воспитанием и обучением детей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Вопросы определения и развития способностей и мышления ребенка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Вопросы компьютерной зависимости, оптимального времени взаимодействия ребенка с гаджетом и социальными сетями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Вопросы развития, обучения и воспитания детей и подростков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Вопросы о трудностях во взаимоотношениях между родителями и детьми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Вопросы по решению и профилактике эмоционально-волевых и поведенческих проблем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Вопросы по адаптации детей в образовательной организации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Вопросы особенностей психосоматических проявлений у детей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" t="1057" r="1036" b="1299"/>
          <a:stretch/>
        </p:blipFill>
        <p:spPr>
          <a:xfrm>
            <a:off x="7308304" y="147733"/>
            <a:ext cx="1834627" cy="162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51146"/>
            <a:ext cx="8856984" cy="500685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just" fontAlgn="base">
              <a:spcAft>
                <a:spcPts val="0"/>
              </a:spcAft>
              <a:buNone/>
            </a:pPr>
            <a:r>
              <a:rPr lang="ru-RU" sz="2400" b="1" kern="0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Психологическое </a:t>
            </a:r>
            <a:r>
              <a:rPr lang="ru-RU" sz="2400" b="1" kern="0" dirty="0">
                <a:solidFill>
                  <a:srgbClr val="002060"/>
                </a:solidFill>
                <a:ea typeface="Times New Roman" panose="02020603050405020304" pitchFamily="18" charset="0"/>
              </a:rPr>
              <a:t>консультирование</a:t>
            </a:r>
            <a:r>
              <a:rPr lang="ru-RU" sz="2400" kern="0" dirty="0">
                <a:solidFill>
                  <a:srgbClr val="002060"/>
                </a:solidFill>
                <a:ea typeface="Times New Roman" panose="02020603050405020304" pitchFamily="18" charset="0"/>
              </a:rPr>
              <a:t> – работа непосредственно с людьми, направленная на решение различного рода психологических проблем, связанных с трудностями в межличностных отношениях, где основным средством воздействия является определенным образом организованная беседа.</a:t>
            </a:r>
            <a:endParaRPr lang="ru-RU" sz="2400" kern="100" dirty="0">
              <a:solidFill>
                <a:srgbClr val="002060"/>
              </a:solidFill>
              <a:ea typeface="SimSun" panose="02010600030101010101" pitchFamily="2" charset="-122"/>
            </a:endParaRPr>
          </a:p>
          <a:p>
            <a:pPr marL="0" indent="0" algn="just" fontAlgn="base">
              <a:buNone/>
            </a:pPr>
            <a:endParaRPr lang="ru-RU" sz="2400" b="1" i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 algn="just" fontAlgn="base"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Цель</a:t>
            </a:r>
            <a:r>
              <a:rPr lang="ru-RU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этого взаимодействия – помощь клиенту в понимании, осознании им себя, происходящих с ним изменений, умении делать выбор, ставить цели, а также в разрешении проблем эмоционального и межличностного характера.</a:t>
            </a:r>
          </a:p>
          <a:p>
            <a:pPr marL="0" indent="0" algn="just" fontAlgn="base">
              <a:spcAft>
                <a:spcPts val="0"/>
              </a:spcAft>
              <a:buNone/>
            </a:pPr>
            <a:r>
              <a:rPr lang="ru-RU" sz="2400" kern="0" dirty="0">
                <a:solidFill>
                  <a:srgbClr val="002060"/>
                </a:solidFill>
                <a:ea typeface="Times New Roman" panose="02020603050405020304" pitchFamily="18" charset="0"/>
              </a:rPr>
              <a:t> </a:t>
            </a:r>
            <a:endParaRPr lang="ru-RU" sz="2400" kern="100" dirty="0">
              <a:solidFill>
                <a:srgbClr val="002060"/>
              </a:solidFill>
              <a:ea typeface="SimSun" panose="02010600030101010101" pitchFamily="2" charset="-122"/>
            </a:endParaRP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00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Задачи психологического 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консультирования</a:t>
            </a:r>
            <a:r>
              <a:rPr lang="ru-RU" sz="3200" dirty="0">
                <a:solidFill>
                  <a:srgbClr val="0070C0"/>
                </a:solidFill>
              </a:rPr>
              <a:t>: </a:t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21120"/>
            <a:ext cx="8856984" cy="51368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lvl="0" algn="just" fontAlgn="base"/>
            <a:r>
              <a:rPr lang="ru-RU" dirty="0">
                <a:solidFill>
                  <a:srgbClr val="002060"/>
                </a:solidFill>
              </a:rPr>
              <a:t>эмоциональная поддержка со стороны педагога-психолога и искреннее внимание к переживаниям клиента;</a:t>
            </a:r>
          </a:p>
          <a:p>
            <a:pPr lvl="0" algn="just" fontAlgn="base"/>
            <a:r>
              <a:rPr lang="ru-RU" dirty="0">
                <a:solidFill>
                  <a:srgbClr val="002060"/>
                </a:solidFill>
              </a:rPr>
              <a:t>расширение сознания и повышение психологической компетенции;</a:t>
            </a:r>
          </a:p>
          <a:p>
            <a:pPr lvl="0" algn="just" fontAlgn="base"/>
            <a:r>
              <a:rPr lang="ru-RU" dirty="0">
                <a:solidFill>
                  <a:srgbClr val="002060"/>
                </a:solidFill>
              </a:rPr>
              <a:t>изменение отношения клиента к своей проблеме от ощущения ее </a:t>
            </a:r>
            <a:r>
              <a:rPr lang="ru-RU" dirty="0" err="1">
                <a:solidFill>
                  <a:srgbClr val="002060"/>
                </a:solidFill>
              </a:rPr>
              <a:t>тупиковости</a:t>
            </a:r>
            <a:r>
              <a:rPr lang="ru-RU" dirty="0">
                <a:solidFill>
                  <a:srgbClr val="002060"/>
                </a:solidFill>
              </a:rPr>
              <a:t> к нахождению адекватного решения и его осуществления;</a:t>
            </a:r>
          </a:p>
          <a:p>
            <a:pPr lvl="0" algn="just" fontAlgn="base"/>
            <a:r>
              <a:rPr lang="ru-RU" dirty="0">
                <a:solidFill>
                  <a:srgbClr val="002060"/>
                </a:solidFill>
              </a:rPr>
              <a:t>развитие у клиента ответственности и способности принимать адекватные ситуациям решения, а также создание благоприятных условий для возникновения у клиента этих качеств;</a:t>
            </a:r>
          </a:p>
          <a:p>
            <a:pPr lvl="0" algn="just" fontAlgn="base"/>
            <a:r>
              <a:rPr lang="ru-RU" dirty="0">
                <a:solidFill>
                  <a:srgbClr val="002060"/>
                </a:solidFill>
              </a:rPr>
              <a:t>обучение новому, более адаптивному и адекватному поведению типу поведения.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10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Педагог-психолог </a:t>
            </a:r>
            <a:r>
              <a:rPr lang="ru-RU" sz="3200" b="1" dirty="0" smtClean="0">
                <a:solidFill>
                  <a:srgbClr val="0070C0"/>
                </a:solidFill>
              </a:rPr>
              <a:t>ОТВЕЧАЕТ за</a:t>
            </a:r>
            <a:r>
              <a:rPr lang="ru-RU" sz="3200" b="1" dirty="0">
                <a:solidFill>
                  <a:srgbClr val="0070C0"/>
                </a:solidFill>
              </a:rPr>
              <a:t>:</a:t>
            </a:r>
            <a:r>
              <a:rPr lang="ru-RU" sz="3200" dirty="0">
                <a:solidFill>
                  <a:srgbClr val="0070C0"/>
                </a:solidFill>
              </a:rPr>
              <a:t/>
            </a:r>
            <a:br>
              <a:rPr lang="ru-RU" sz="3200" dirty="0">
                <a:solidFill>
                  <a:srgbClr val="0070C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51146"/>
            <a:ext cx="9036496" cy="500685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sz="2800" dirty="0">
                <a:solidFill>
                  <a:srgbClr val="002060"/>
                </a:solidFill>
              </a:rPr>
              <a:t>Создание контакта.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</a:rPr>
              <a:t> Задавать особые («сложные», «лечебные», «терапевтические») вопросы.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</a:rPr>
              <a:t> Формулировать гипотезы и обсуждать их с клиентом.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</a:rPr>
              <a:t> Помогать в опознании чувств, формулировке мыслей описание поведения человека.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47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923" y="745851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Ответственность консультируемого</a:t>
            </a:r>
            <a:r>
              <a:rPr lang="ru-RU" b="1" dirty="0">
                <a:solidFill>
                  <a:srgbClr val="0070C0"/>
                </a:solidFill>
              </a:rPr>
              <a:t>: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21120"/>
            <a:ext cx="8964488" cy="51368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Готовность </a:t>
            </a:r>
            <a:r>
              <a:rPr lang="ru-RU" b="1" dirty="0">
                <a:solidFill>
                  <a:srgbClr val="002060"/>
                </a:solidFill>
              </a:rPr>
              <a:t>проявлять себя</a:t>
            </a:r>
            <a:endParaRPr lang="ru-RU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Готовность </a:t>
            </a:r>
            <a:r>
              <a:rPr lang="ru-RU" b="1" dirty="0">
                <a:solidFill>
                  <a:srgbClr val="002060"/>
                </a:solidFill>
              </a:rPr>
              <a:t>думать</a:t>
            </a:r>
            <a:r>
              <a:rPr lang="ru-RU" dirty="0">
                <a:solidFill>
                  <a:srgbClr val="002060"/>
                </a:solidFill>
              </a:rPr>
              <a:t> над сложными вопросами психолога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Готовность получать обратную связь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Готовность </a:t>
            </a:r>
            <a:r>
              <a:rPr lang="ru-RU" b="1" dirty="0">
                <a:solidFill>
                  <a:srgbClr val="002060"/>
                </a:solidFill>
              </a:rPr>
              <a:t>обсуждать </a:t>
            </a:r>
            <a:r>
              <a:rPr lang="ru-RU" dirty="0">
                <a:solidFill>
                  <a:srgbClr val="002060"/>
                </a:solidFill>
              </a:rPr>
              <a:t>сложные вопросы, темы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 Выполнять/пробовать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Три основных принципа </a:t>
            </a:r>
            <a:r>
              <a:rPr lang="ru-RU" sz="3200" b="1" dirty="0" smtClean="0">
                <a:solidFill>
                  <a:srgbClr val="0070C0"/>
                </a:solidFill>
              </a:rPr>
              <a:t>консультирования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 </a:t>
            </a:r>
            <a:r>
              <a:rPr lang="ru-RU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 </a:t>
            </a:r>
            <a:r>
              <a:rPr lang="ru-RU" sz="32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Роджерсу</a:t>
            </a:r>
            <a:r>
              <a:rPr lang="ru-RU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5" y="1851146"/>
            <a:ext cx="9036494" cy="500685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Каждая </a:t>
            </a:r>
            <a:r>
              <a:rPr lang="ru-RU" dirty="0">
                <a:solidFill>
                  <a:srgbClr val="002060"/>
                </a:solidFill>
              </a:rPr>
              <a:t>личность обладает безусловной ценностью и заслуживает уважения как таковая;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Каждая </a:t>
            </a:r>
            <a:r>
              <a:rPr lang="ru-RU" dirty="0">
                <a:solidFill>
                  <a:srgbClr val="002060"/>
                </a:solidFill>
              </a:rPr>
              <a:t>личность в состоянии быть ответственной за себя;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Каждая </a:t>
            </a:r>
            <a:r>
              <a:rPr lang="ru-RU" dirty="0">
                <a:solidFill>
                  <a:srgbClr val="002060"/>
                </a:solidFill>
              </a:rPr>
              <a:t>личность имеет право выбирать ценности и цели, принимать самостоятельные решения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1502" y="701019"/>
            <a:ext cx="1192497" cy="1150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44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Нормы психологического 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консультирования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33812"/>
            <a:ext cx="9036496" cy="50241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fontAlgn="base"/>
            <a:r>
              <a:rPr lang="ru-RU" dirty="0">
                <a:solidFill>
                  <a:srgbClr val="002060"/>
                </a:solidFill>
              </a:rPr>
              <a:t>адекватная оценка консультантом уровня и пределов своей профессиональной компетенции;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запрет на применение диагностических методик и техник, которые еще недостаточно изучены и освоены;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запрет на использование клиента в качестве испытуемого для проведения научных и практических экспериментов без предварительного обсуждения и согласия с его стороны;</a:t>
            </a:r>
          </a:p>
          <a:p>
            <a:pPr fontAlgn="base"/>
            <a:r>
              <a:rPr lang="ru-RU" dirty="0">
                <a:solidFill>
                  <a:srgbClr val="002060"/>
                </a:solidFill>
              </a:rPr>
              <a:t>предоставление клиенту во время первой встречи максимально полной информации, касающейся процесса и условий консультирования.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9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Направление работы с запросом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28682"/>
            <a:ext cx="1364953" cy="1316456"/>
          </a:xfrm>
          <a:prstGeom prst="rect">
            <a:avLst/>
          </a:prstGeom>
          <a:noFill/>
        </p:spPr>
      </p:pic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105770"/>
              </p:ext>
            </p:extLst>
          </p:nvPr>
        </p:nvGraphicFramePr>
        <p:xfrm>
          <a:off x="323528" y="1699765"/>
          <a:ext cx="8578850" cy="4797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50951" y="6562197"/>
            <a:ext cx="2893049" cy="31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8" y="5413603"/>
            <a:ext cx="4498427" cy="587327"/>
          </a:xfrm>
          <a:prstGeom prst="rect">
            <a:avLst/>
          </a:prstGeom>
        </p:spPr>
      </p:pic>
      <p:pic>
        <p:nvPicPr>
          <p:cNvPr id="25" name="object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900" y="5413603"/>
            <a:ext cx="4498426" cy="587327"/>
          </a:xfrm>
          <a:prstGeom prst="rect">
            <a:avLst/>
          </a:prstGeom>
        </p:spPr>
      </p:pic>
      <p:sp>
        <p:nvSpPr>
          <p:cNvPr id="14" name="object 2"/>
          <p:cNvSpPr txBox="1">
            <a:spLocks/>
          </p:cNvSpPr>
          <p:nvPr/>
        </p:nvSpPr>
        <p:spPr>
          <a:xfrm>
            <a:off x="3853148" y="1137608"/>
            <a:ext cx="5091874" cy="533516"/>
          </a:xfrm>
          <a:prstGeom prst="rect">
            <a:avLst/>
          </a:prstGeom>
        </p:spPr>
        <p:txBody>
          <a:bodyPr vert="horz" wrap="square" lIns="0" tIns="57186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6931" defTabSz="415869">
              <a:spcBef>
                <a:spcPts val="205"/>
              </a:spcBef>
            </a:pPr>
            <a:r>
              <a:rPr lang="ru-RU" sz="1546" b="1" kern="0" spc="-34" dirty="0">
                <a:solidFill>
                  <a:srgbClr val="F7EFD5"/>
                </a:solidFill>
                <a:latin typeface="Akrobat" panose="00000600000000000000" pitchFamily="2" charset="-52"/>
                <a:cs typeface="NeueMachina-Medium"/>
              </a:rPr>
              <a:t>Конференция педагогических работников города Липецка</a:t>
            </a:r>
            <a:endParaRPr lang="ru-RU" sz="1546" b="1" kern="0" dirty="0">
              <a:solidFill>
                <a:srgbClr val="F7EFD5"/>
              </a:solidFill>
              <a:latin typeface="Akrobat" panose="00000600000000000000" pitchFamily="2" charset="-52"/>
              <a:cs typeface="NeueMachina-Medium"/>
            </a:endParaRPr>
          </a:p>
        </p:txBody>
      </p:sp>
      <p:sp>
        <p:nvSpPr>
          <p:cNvPr id="15" name="object 7"/>
          <p:cNvSpPr txBox="1">
            <a:spLocks/>
          </p:cNvSpPr>
          <p:nvPr/>
        </p:nvSpPr>
        <p:spPr>
          <a:xfrm>
            <a:off x="3878835" y="1840094"/>
            <a:ext cx="5091874" cy="677264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defTabSz="415869">
              <a:spcBef>
                <a:spcPts val="43"/>
              </a:spcBef>
            </a:pPr>
            <a:r>
              <a:rPr lang="ru-RU" sz="1455" cap="all" spc="136" dirty="0">
                <a:solidFill>
                  <a:srgbClr val="F7EFD5"/>
                </a:solidFill>
                <a:latin typeface="Akrobat ExtraBold" panose="00000900000000000000" pitchFamily="2" charset="-52"/>
                <a:ea typeface="Times New Roman" panose="02020603050405020304" pitchFamily="18" charset="0"/>
              </a:rPr>
              <a:t>НАСТАВНИЧЕСТВО КАК ЭФФЕКТИВНАЯ СТРАТЕГИЯ РАЗВИТИЯ ПЕДАГОГИЧЕСКИХ КАДРОВ</a:t>
            </a:r>
            <a:endParaRPr lang="ru-RU" sz="1455" kern="0" cap="all" spc="73" dirty="0">
              <a:solidFill>
                <a:srgbClr val="F7EFD5"/>
              </a:solidFill>
              <a:latin typeface="Akrobat ExtraBold" panose="00000900000000000000" pitchFamily="2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>
            <a:off x="166938" y="857069"/>
            <a:ext cx="3737364" cy="27457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44" y="1253213"/>
            <a:ext cx="1796981" cy="9546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"/>
          <a:stretch/>
        </p:blipFill>
        <p:spPr>
          <a:xfrm rot="16200000" flipV="1">
            <a:off x="7076497" y="3805989"/>
            <a:ext cx="1905072" cy="2229934"/>
          </a:xfrm>
          <a:prstGeom prst="rect">
            <a:avLst/>
          </a:prstGeom>
        </p:spPr>
      </p:pic>
      <p:sp>
        <p:nvSpPr>
          <p:cNvPr id="21" name="object 7"/>
          <p:cNvSpPr txBox="1">
            <a:spLocks/>
          </p:cNvSpPr>
          <p:nvPr/>
        </p:nvSpPr>
        <p:spPr>
          <a:xfrm>
            <a:off x="1711382" y="2567623"/>
            <a:ext cx="7032735" cy="2585323"/>
          </a:xfrm>
          <a:prstGeom prst="rect">
            <a:avLst/>
          </a:prstGeom>
        </p:spPr>
        <p:txBody>
          <a:bodyPr vert="horz" wrap="square" lIns="16374" tIns="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5776" algn="ctr" defTabSz="415869">
              <a:spcBef>
                <a:spcPts val="43"/>
              </a:spcBef>
            </a:pPr>
            <a:r>
              <a:rPr lang="ru-RU" sz="2400" b="1" dirty="0">
                <a:solidFill>
                  <a:srgbClr val="9E0000"/>
                </a:solidFill>
                <a:latin typeface="Akrobat ExtraBold" panose="00000900000000000000"/>
              </a:rPr>
              <a:t>Обмен лучшими </a:t>
            </a:r>
            <a:br>
              <a:rPr lang="ru-RU" sz="2400" b="1" dirty="0">
                <a:solidFill>
                  <a:srgbClr val="9E0000"/>
                </a:solidFill>
                <a:latin typeface="Akrobat ExtraBold" panose="00000900000000000000"/>
              </a:rPr>
            </a:br>
            <a:r>
              <a:rPr lang="ru-RU" sz="2400" b="1" dirty="0">
                <a:solidFill>
                  <a:srgbClr val="9E0000"/>
                </a:solidFill>
                <a:latin typeface="Akrobat ExtraBold" panose="00000900000000000000"/>
              </a:rPr>
              <a:t>образовательными </a:t>
            </a:r>
            <a:r>
              <a:rPr lang="ru-RU" sz="2400" b="1" dirty="0" smtClean="0">
                <a:solidFill>
                  <a:srgbClr val="9E0000"/>
                </a:solidFill>
                <a:latin typeface="Akrobat ExtraBold" panose="00000900000000000000"/>
              </a:rPr>
              <a:t>практиками</a:t>
            </a:r>
          </a:p>
          <a:p>
            <a:pPr marL="5776" algn="ctr" defTabSz="415869">
              <a:spcBef>
                <a:spcPts val="43"/>
              </a:spcBef>
            </a:pPr>
            <a:r>
              <a:rPr lang="ru-RU" sz="2400" b="1" dirty="0" smtClean="0">
                <a:solidFill>
                  <a:srgbClr val="9E0000"/>
                </a:solidFill>
                <a:latin typeface="Akrobat ExtraBold" panose="00000900000000000000"/>
              </a:rPr>
              <a:t>«ПСИХОЛОГО-ПЕДАГОГИЧЕСКОЕ СОПРОВОЖДЕНИЕ ВСЕХ УЧАСТНИКОВ ОБРАЗОВАТЕЛЬНЫХ ОТНОШЕНИЙ» </a:t>
            </a:r>
          </a:p>
          <a:p>
            <a:pPr marL="5776" algn="ctr" defTabSz="415869">
              <a:spcBef>
                <a:spcPts val="43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krobat ExtraBold" panose="0000090000000000000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krobat ExtraBold" panose="00000900000000000000"/>
              </a:rPr>
            </a:b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kern="0" spc="73" dirty="0">
              <a:solidFill>
                <a:schemeClr val="accent2">
                  <a:lumMod val="75000"/>
                </a:schemeClr>
              </a:solidFill>
              <a:latin typeface="Akrobat ExtraBold" panose="00000900000000000000" pitchFamily="2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57543" y="4527252"/>
            <a:ext cx="5444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5869"/>
            <a:r>
              <a:rPr lang="ru-RU" dirty="0" smtClean="0">
                <a:solidFill>
                  <a:schemeClr val="bg1"/>
                </a:solidFill>
                <a:latin typeface="Akrobat ExtraBold" panose="00000900000000000000"/>
              </a:rPr>
              <a:t>МЕТОДИЧЕСКАЯ ПЛОЩАДКА ГОРОДСКОГО ПРОФЕССИОНАЛЬНОГО СООБЩЕСТВА </a:t>
            </a:r>
          </a:p>
          <a:p>
            <a:pPr algn="ctr" defTabSz="415869"/>
            <a:r>
              <a:rPr lang="ru-RU" dirty="0" smtClean="0">
                <a:solidFill>
                  <a:schemeClr val="bg1"/>
                </a:solidFill>
                <a:latin typeface="Akrobat ExtraBold" panose="00000900000000000000"/>
              </a:rPr>
              <a:t>ПЕДАГОГОВ-ПСИХОЛОГОВ   ДОУ</a:t>
            </a:r>
          </a:p>
          <a:p>
            <a:pPr defTabSz="415869"/>
            <a:endParaRPr lang="ru-RU" b="1" kern="1400" dirty="0">
              <a:solidFill>
                <a:srgbClr val="F7EFD5"/>
              </a:solidFill>
              <a:latin typeface="Akrobat" panose="00000600000000000000" pitchFamily="2" charset="-52"/>
            </a:endParaRPr>
          </a:p>
        </p:txBody>
      </p:sp>
      <p:sp>
        <p:nvSpPr>
          <p:cNvPr id="12" name="Text Box 3"/>
          <p:cNvSpPr txBox="1">
            <a:spLocks noChangeArrowheads="1" noChangeShapeType="1"/>
          </p:cNvSpPr>
          <p:nvPr/>
        </p:nvSpPr>
        <p:spPr bwMode="auto">
          <a:xfrm>
            <a:off x="3683489" y="6094717"/>
            <a:ext cx="3230577" cy="7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16463" tIns="16463" rIns="16463" bIns="16463" numCol="1" anchor="t" anchorCtr="0" compatLnSpc="1">
            <a:prstTxWarp prst="textNoShape">
              <a:avLst/>
            </a:prstTxWarp>
          </a:bodyPr>
          <a:lstStyle/>
          <a:p>
            <a:pPr defTabSz="4158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74" dirty="0">
                <a:solidFill>
                  <a:srgbClr val="F1E6C2"/>
                </a:solidFill>
                <a:latin typeface="Akrobat ExtraBold" panose="00000900000000000000" pitchFamily="2" charset="-52"/>
              </a:rPr>
              <a:t>28 августа 2023</a:t>
            </a:r>
          </a:p>
          <a:p>
            <a:pPr defTabSz="41586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592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23529" y="188641"/>
          <a:ext cx="8568951" cy="3044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4295">
                  <a:extLst>
                    <a:ext uri="{9D8B030D-6E8A-4147-A177-3AD203B41FA5}">
                      <a16:colId xmlns:a16="http://schemas.microsoft.com/office/drawing/2014/main" val="4168917951"/>
                    </a:ext>
                  </a:extLst>
                </a:gridCol>
                <a:gridCol w="3048339">
                  <a:extLst>
                    <a:ext uri="{9D8B030D-6E8A-4147-A177-3AD203B41FA5}">
                      <a16:colId xmlns:a16="http://schemas.microsoft.com/office/drawing/2014/main" val="3427229148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701222224"/>
                    </a:ext>
                  </a:extLst>
                </a:gridCol>
              </a:tblGrid>
              <a:tr h="305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Этапы консультирования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Алгоритм работы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Фразы, вопросы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45730"/>
                  </a:ext>
                </a:extLst>
              </a:tr>
              <a:tr h="88606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Этап 1. Установление контакта и сбор информации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Выслушать, задать уточняющие вопросы ("на понимание")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Я хочу понять Вас…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Вы можете рассказать мне об этом…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Вы можете связать это с чем то…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Чем я могу Вам помочь…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0452809"/>
                  </a:ext>
                </a:extLst>
              </a:tr>
              <a:tr h="1329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"</a:t>
                      </a:r>
                      <a:r>
                        <a:rPr lang="ru-RU" sz="1400" kern="100" dirty="0" err="1">
                          <a:effectLst/>
                        </a:rPr>
                        <a:t>перефраз</a:t>
                      </a:r>
                      <a:r>
                        <a:rPr lang="ru-RU" sz="1400" kern="100" dirty="0">
                          <a:effectLst/>
                        </a:rPr>
                        <a:t>" с целью выделить актуальную проблему; сверка на корректность получившегося запроса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Правильно ли я поняла, что..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Так ли это, что…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За что Вы чувствуете себя ответственным…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Что Вы имели в виду, когда сказали…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Как давно существует проблема…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551717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332487" y="3233149"/>
          <a:ext cx="8559994" cy="1852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5337">
                  <a:extLst>
                    <a:ext uri="{9D8B030D-6E8A-4147-A177-3AD203B41FA5}">
                      <a16:colId xmlns:a16="http://schemas.microsoft.com/office/drawing/2014/main" val="3499633051"/>
                    </a:ext>
                  </a:extLst>
                </a:gridCol>
                <a:gridCol w="3051001">
                  <a:extLst>
                    <a:ext uri="{9D8B030D-6E8A-4147-A177-3AD203B41FA5}">
                      <a16:colId xmlns:a16="http://schemas.microsoft.com/office/drawing/2014/main" val="3378249024"/>
                    </a:ext>
                  </a:extLst>
                </a:gridCol>
                <a:gridCol w="2853656">
                  <a:extLst>
                    <a:ext uri="{9D8B030D-6E8A-4147-A177-3AD203B41FA5}">
                      <a16:colId xmlns:a16="http://schemas.microsoft.com/office/drawing/2014/main" val="3474886443"/>
                    </a:ext>
                  </a:extLst>
                </a:gridCol>
              </a:tblGrid>
              <a:tr h="18520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Этап 2. Проработка проблемы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Перевод проблемы (запроса) в задачу для консультируемого, создание пошагового плана ("алгоритма") выполнения, подбор необходимых ресурсов (литературы, возможность познакомиться с результатами решений аналогичных или похожих случаев и т.п.)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Что Вы уже пытались сделать…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Что было после того, как Вы это сделали…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Что будет, когда Вы это сделаете…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Что Вы будете делать…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Кто Вам поможет…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Встречались ли Вы с подобным случаем…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09838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43964" y="5075382"/>
          <a:ext cx="8557477" cy="1597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3860">
                  <a:extLst>
                    <a:ext uri="{9D8B030D-6E8A-4147-A177-3AD203B41FA5}">
                      <a16:colId xmlns:a16="http://schemas.microsoft.com/office/drawing/2014/main" val="3899817833"/>
                    </a:ext>
                  </a:extLst>
                </a:gridCol>
                <a:gridCol w="3060800">
                  <a:extLst>
                    <a:ext uri="{9D8B030D-6E8A-4147-A177-3AD203B41FA5}">
                      <a16:colId xmlns:a16="http://schemas.microsoft.com/office/drawing/2014/main" val="980689345"/>
                    </a:ext>
                  </a:extLst>
                </a:gridCol>
                <a:gridCol w="2852817">
                  <a:extLst>
                    <a:ext uri="{9D8B030D-6E8A-4147-A177-3AD203B41FA5}">
                      <a16:colId xmlns:a16="http://schemas.microsoft.com/office/drawing/2014/main" val="2301423264"/>
                    </a:ext>
                  </a:extLst>
                </a:gridCol>
              </a:tblGrid>
              <a:tr h="15939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Этап 3. Обобщение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 err="1">
                          <a:effectLst/>
                        </a:rPr>
                        <a:t>Резюмирование</a:t>
                      </a:r>
                      <a:r>
                        <a:rPr lang="ru-RU" sz="1400" kern="100" dirty="0">
                          <a:effectLst/>
                        </a:rPr>
                        <a:t> (подведение итога беседы). Обратная связь (оценка проведенной работы, чувства)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Таким образом, главное…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Главная, основная идея…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Как Вы поняли этот пункт…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По вашему это предполагает…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Я чувствую что…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Я понимаю, что…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Как Вы себя чувствуете…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51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42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6779"/>
            <a:ext cx="8229600" cy="72494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Литература.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898254"/>
            <a:ext cx="8856984" cy="5843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«Навигация и консультирование как психолого-педагогическая поддержка, </a:t>
            </a:r>
            <a:r>
              <a:rPr lang="ru-RU" sz="2400" dirty="0" err="1" smtClean="0"/>
              <a:t>д.психол.н</a:t>
            </a:r>
            <a:r>
              <a:rPr lang="ru-RU" sz="2400" dirty="0" smtClean="0"/>
              <a:t>, профессор Огнев А.С.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«Компетентное </a:t>
            </a:r>
            <a:r>
              <a:rPr lang="ru-RU" sz="2400" dirty="0" err="1" smtClean="0"/>
              <a:t>родительство</a:t>
            </a:r>
            <a:r>
              <a:rPr lang="ru-RU" sz="2400" dirty="0" smtClean="0"/>
              <a:t>» – </a:t>
            </a:r>
            <a:r>
              <a:rPr lang="ru-RU" sz="2400" dirty="0" err="1" smtClean="0"/>
              <a:t>д.психол.н</a:t>
            </a:r>
            <a:r>
              <a:rPr lang="ru-RU" sz="2400" dirty="0" smtClean="0"/>
              <a:t>., профессор Л.Б. Шнейдер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Подборка книг по психологическому консультированию | Материалы для психологов от Кристины </a:t>
            </a:r>
            <a:r>
              <a:rPr lang="ru-RU" sz="2400" dirty="0" err="1" smtClean="0"/>
              <a:t>Гунтовой</a:t>
            </a:r>
            <a:r>
              <a:rPr lang="ru-RU" sz="2400" dirty="0" smtClean="0"/>
              <a:t> | </a:t>
            </a:r>
            <a:r>
              <a:rPr lang="ru-RU" sz="2400" dirty="0" err="1" smtClean="0"/>
              <a:t>ВВконтакте</a:t>
            </a: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7" name="Picture 9" descr="ÐÐ°ÑÑÐ¸Ð½ÐºÐ¸ Ð¿Ð¾ Ð·Ð°Ð¿ÑÐ¾ÑÑ ÐÐ°Ð²Ð¸Ð³Ð°ÑÐ¸Ñ: Ð¶Ð¸Ð·Ð½ÐµÐ½Ð½Ð°Ñ, Ð¾Ð±ÑÐ°Ð·Ð¾Ð²Ð°ÑÐµÐ»ÑÐ½Ð°Ñ, Ð¿ÑÐ¾ÑÐµÑÑÐ¸Ð¾Ð½Ð°Ð»ÑÐ½Ð°Ñ ÐÐ»ÐµÐºÑÐ°Ð½Ð´Ñ ÐÐ³Ð½ÐµÐ²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" r="1426"/>
          <a:stretch/>
        </p:blipFill>
        <p:spPr bwMode="auto">
          <a:xfrm>
            <a:off x="611560" y="3284984"/>
            <a:ext cx="216024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348" y="3301143"/>
            <a:ext cx="23762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Изображение выглядит как текст  Автоматически созданное описани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923" y="3271873"/>
            <a:ext cx="2232248" cy="32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64916"/>
            <a:ext cx="1107697" cy="1068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4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6779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Рекомендации начинающему 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педагогу-психологу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62892"/>
            <a:ext cx="8928992" cy="57951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Бояться, волноваться, испытывать напряжение – нормально.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Будь собой: демонстрируйте открытость и искреннее желание помочь.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Стремитесь к совершенству, но учитывайте свою ограниченность.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Будьте добросовестным по отношению к клиенту и к себе.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Не надейтесь на скорые результаты.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Не растворяйтесь в проблемах клиентов.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Старайтесь не давать советов избегать поспешных решений.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Не </a:t>
            </a:r>
            <a:r>
              <a:rPr lang="ru-RU" dirty="0" err="1">
                <a:solidFill>
                  <a:srgbClr val="002060"/>
                </a:solidFill>
              </a:rPr>
              <a:t>морализуйте</a:t>
            </a:r>
            <a:r>
              <a:rPr lang="ru-RU" dirty="0">
                <a:solidFill>
                  <a:srgbClr val="002060"/>
                </a:solidFill>
              </a:rPr>
              <a:t> и не поучайте.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Анализируйте результаты консультирования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Желаю успехов!</a:t>
            </a:r>
          </a:p>
          <a:p>
            <a:pPr marL="0" lv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dirty="0"/>
          </a:p>
          <a:p>
            <a:pPr marL="0" lv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1700808"/>
            <a:ext cx="1080120" cy="1041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232248"/>
            <a:ext cx="6480720" cy="1988840"/>
          </a:xfrm>
        </p:spPr>
        <p:txBody>
          <a:bodyPr>
            <a:noAutofit/>
          </a:bodyPr>
          <a:lstStyle/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Эффективные способы 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снятия стресса и психоэмоционального напряжения у педагогов ДОУ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83233" y="4605164"/>
            <a:ext cx="4643874" cy="1116124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002060"/>
                </a:solidFill>
              </a:rPr>
              <a:t>Летина Наталья Александровна, педагог-психолог ДОУ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г. Липецка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594" y="4605164"/>
            <a:ext cx="2448406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795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FCF98357-A7CA-2B20-45FF-38E21A109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32" y="1721120"/>
            <a:ext cx="7805907" cy="50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4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5094" y="116632"/>
            <a:ext cx="1364953" cy="1316456"/>
          </a:xfrm>
          <a:prstGeom prst="rect">
            <a:avLst/>
          </a:prstGeom>
          <a:noFill/>
        </p:spPr>
      </p:pic>
      <p:pic>
        <p:nvPicPr>
          <p:cNvPr id="2" name="Picture 2" descr="https://ist.na5bal.ru/pars_docs/refs/29/28145/28145_html_4c8fb71.jpg">
            <a:extLst>
              <a:ext uri="{FF2B5EF4-FFF2-40B4-BE49-F238E27FC236}">
                <a16:creationId xmlns:a16="http://schemas.microsoft.com/office/drawing/2014/main" id="{B846E803-5FF0-F32F-EC2B-83DF1F4B26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13876"/>
            <a:ext cx="2863606" cy="394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://www.med39.ru/deti/gimnastika/button1.jpg">
            <a:extLst>
              <a:ext uri="{FF2B5EF4-FFF2-40B4-BE49-F238E27FC236}">
                <a16:creationId xmlns:a16="http://schemas.microsoft.com/office/drawing/2014/main" id="{268EA365-CA6B-F73E-1588-129A3F36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4623" y="4112981"/>
            <a:ext cx="3099286" cy="2628387"/>
          </a:xfrm>
          <a:prstGeom prst="rect">
            <a:avLst/>
          </a:prstGeom>
          <a:noFill/>
        </p:spPr>
      </p:pic>
      <p:pic>
        <p:nvPicPr>
          <p:cNvPr id="6" name="Picture 2" descr="http://soul.psiakon.ru/_/rsrc/1418012241484/gimnastika-mozga/upraznenia-gm/%D0%B2%D0%BE%D0%B4%D0%B0.jpg?height=134&amp;width=200">
            <a:extLst>
              <a:ext uri="{FF2B5EF4-FFF2-40B4-BE49-F238E27FC236}">
                <a16:creationId xmlns:a16="http://schemas.microsoft.com/office/drawing/2014/main" id="{ADF713E0-28AD-2D29-923E-062E4F04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904" y="1556792"/>
            <a:ext cx="3168352" cy="25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st.na5bal.ru/pars_docs/refs/29/28145/28145_html_7ea1aad2.jpg">
            <a:extLst>
              <a:ext uri="{FF2B5EF4-FFF2-40B4-BE49-F238E27FC236}">
                <a16:creationId xmlns:a16="http://schemas.microsoft.com/office/drawing/2014/main" id="{F7EA27CE-843D-5742-CAA8-4AB5DE84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737" y="1772816"/>
            <a:ext cx="2426412" cy="50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83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29" y="44449"/>
            <a:ext cx="1364953" cy="1316456"/>
          </a:xfrm>
          <a:prstGeom prst="rect">
            <a:avLst/>
          </a:prstGeom>
          <a:noFill/>
        </p:spPr>
      </p:pic>
      <p:pic>
        <p:nvPicPr>
          <p:cNvPr id="2" name="Объект 4">
            <a:extLst>
              <a:ext uri="{FF2B5EF4-FFF2-40B4-BE49-F238E27FC236}">
                <a16:creationId xmlns:a16="http://schemas.microsoft.com/office/drawing/2014/main" id="{A2BAAD01-CE3A-EE3F-5A56-B754DFBA3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360905"/>
            <a:ext cx="8208912" cy="54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8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FCBD11-C689-17F7-18ED-0F3F4284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663896"/>
            <a:ext cx="9361040" cy="53655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261" y="1767140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 данным исследований в России примерно 70% населения постоянно находятся в состоянии стресса, из них 30% - в состоянии сильного стресса. </a:t>
            </a:r>
            <a:endParaRPr lang="ru-RU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862336"/>
            <a:ext cx="4392488" cy="274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B34136-4088-D0F7-4667-E3CDD44F83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378" y="347046"/>
            <a:ext cx="1365622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5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94521"/>
            <a:ext cx="9144000" cy="54634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1421129"/>
            <a:ext cx="8712968" cy="3420416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Стресс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 (от англ. stress — напряжение, давление, нажим) — неспецифическая (общая) реакция организма на очень сильное воздействие, будь то физическое или психологическое, а также соответствующее состояние нервной системы организма (или организма в целом). </a:t>
            </a:r>
            <a:endParaRPr lang="ru-RU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780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59D99E9E-550C-B196-94AE-BCE93A7301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4858634"/>
            <a:ext cx="1998307" cy="19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63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21120"/>
            <a:ext cx="8856984" cy="50922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900" b="1" dirty="0">
                <a:solidFill>
                  <a:srgbClr val="002060"/>
                </a:solidFill>
                <a:effectLst/>
                <a:ea typeface="Cambria" panose="02040503050406030204" pitchFamily="18" charset="0"/>
                <a:cs typeface="Calibri" panose="020F0502020204030204" pitchFamily="34" charset="0"/>
              </a:rPr>
              <a:t>Симптомы стресса: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Физические проявления: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мышечное напряжение, особенно в шее и плечах;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расстройство желудка;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головная боль;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бессонница;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переедание, употребление алкоголя, курение;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учащенное сердцебиение;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усталость.</a:t>
            </a:r>
            <a:endParaRPr lang="ru-RU" dirty="0">
              <a:solidFill>
                <a:srgbClr val="0070C0"/>
              </a:solidFill>
              <a:ea typeface="Cambria" panose="02040503050406030204" pitchFamily="18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543" y="274638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901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План: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036496" cy="580526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0000" indent="0" algn="just">
              <a:buNone/>
            </a:pPr>
            <a:r>
              <a:rPr lang="ru-RU" sz="2000" b="1" dirty="0">
                <a:solidFill>
                  <a:srgbClr val="002060"/>
                </a:solidFill>
              </a:rPr>
              <a:t>1. </a:t>
            </a:r>
            <a:r>
              <a:rPr lang="ru-RU" sz="2000" b="1" dirty="0" smtClean="0">
                <a:solidFill>
                  <a:srgbClr val="002060"/>
                </a:solidFill>
              </a:rPr>
              <a:t>Практикум </a:t>
            </a:r>
            <a:r>
              <a:rPr lang="ru-RU" sz="2000" b="1" dirty="0">
                <a:solidFill>
                  <a:srgbClr val="002060"/>
                </a:solidFill>
              </a:rPr>
              <a:t>«Арт-терапевтические методы в развитии детей раннего и младшего дошкольного возраста»</a:t>
            </a:r>
          </a:p>
          <a:p>
            <a:pPr marL="360000" indent="0" algn="just">
              <a:buNone/>
            </a:pPr>
            <a:r>
              <a:rPr lang="ru-RU" sz="2000" b="1" dirty="0">
                <a:solidFill>
                  <a:srgbClr val="002060"/>
                </a:solidFill>
              </a:rPr>
              <a:t>(Николаева Ольга Анатольевна, педагог-психолог ДОУ № </a:t>
            </a:r>
            <a:r>
              <a:rPr lang="ru-RU" sz="2000" b="1" dirty="0" smtClean="0">
                <a:solidFill>
                  <a:srgbClr val="002060"/>
                </a:solidFill>
              </a:rPr>
              <a:t>130).</a:t>
            </a:r>
          </a:p>
          <a:p>
            <a:pPr marL="36000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2. </a:t>
            </a:r>
            <a:r>
              <a:rPr lang="ru-RU" sz="2000" b="1" dirty="0" err="1" smtClean="0">
                <a:solidFill>
                  <a:srgbClr val="002060"/>
                </a:solidFill>
              </a:rPr>
              <a:t>Интенсив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«Аспекты работы педагога-психолога по взаимодействию с родителями, направленные на реализацию проектов информационно-просветительской поддержки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</a:p>
          <a:p>
            <a:pPr marL="36000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(</a:t>
            </a:r>
            <a:r>
              <a:rPr lang="ru-RU" sz="2000" b="1" dirty="0" err="1">
                <a:solidFill>
                  <a:srgbClr val="002060"/>
                </a:solidFill>
              </a:rPr>
              <a:t>Корниленкова</a:t>
            </a:r>
            <a:r>
              <a:rPr lang="ru-RU" sz="2000" b="1" dirty="0">
                <a:solidFill>
                  <a:srgbClr val="002060"/>
                </a:solidFill>
              </a:rPr>
              <a:t> Елена Александровна, педагог-психолог ДОУ № 135</a:t>
            </a:r>
            <a:r>
              <a:rPr lang="ru-RU" sz="2000" b="1" dirty="0" smtClean="0">
                <a:solidFill>
                  <a:srgbClr val="002060"/>
                </a:solidFill>
              </a:rPr>
              <a:t>).</a:t>
            </a:r>
          </a:p>
          <a:p>
            <a:pPr marL="36000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3. </a:t>
            </a:r>
            <a:r>
              <a:rPr lang="ru-RU" sz="2000" b="1" dirty="0">
                <a:solidFill>
                  <a:srgbClr val="002060"/>
                </a:solidFill>
              </a:rPr>
              <a:t>Тренинг «Эффективные способы снятия стресса и психоэмоционального напряжения у педагогов ДОУ»</a:t>
            </a:r>
          </a:p>
          <a:p>
            <a:pPr marL="360000" indent="0" algn="just">
              <a:buNone/>
            </a:pPr>
            <a:r>
              <a:rPr lang="ru-RU" sz="2000" b="1" dirty="0">
                <a:solidFill>
                  <a:srgbClr val="002060"/>
                </a:solidFill>
              </a:rPr>
              <a:t>(Летина Наталья Александровна, педагог-психолог ДОУ № </a:t>
            </a:r>
            <a:r>
              <a:rPr lang="ru-RU" sz="2000" b="1" dirty="0" smtClean="0">
                <a:solidFill>
                  <a:srgbClr val="002060"/>
                </a:solidFill>
              </a:rPr>
              <a:t>114).</a:t>
            </a:r>
          </a:p>
          <a:p>
            <a:pPr marL="360000" indent="0" algn="just">
              <a:buNone/>
            </a:pPr>
            <a:r>
              <a:rPr lang="ru-RU" sz="2000" b="1" dirty="0">
                <a:solidFill>
                  <a:srgbClr val="002060"/>
                </a:solidFill>
              </a:rPr>
              <a:t>4</a:t>
            </a:r>
            <a:r>
              <a:rPr lang="ru-RU" sz="2000" b="1" dirty="0" smtClean="0">
                <a:solidFill>
                  <a:srgbClr val="002060"/>
                </a:solidFill>
              </a:rPr>
              <a:t>. </a:t>
            </a:r>
            <a:r>
              <a:rPr lang="ru-RU" sz="2000" b="1" dirty="0">
                <a:solidFill>
                  <a:srgbClr val="002060"/>
                </a:solidFill>
              </a:rPr>
              <a:t>Презентация опыта работы «Психолого-педагогическая подготовка участников образовательных отношений ДОУ к конкурсным испытаниям»</a:t>
            </a:r>
          </a:p>
          <a:p>
            <a:pPr marL="360000" indent="0" algn="just">
              <a:buNone/>
            </a:pPr>
            <a:r>
              <a:rPr lang="ru-RU" sz="2000" b="1" dirty="0">
                <a:solidFill>
                  <a:srgbClr val="002060"/>
                </a:solidFill>
              </a:rPr>
              <a:t>(</a:t>
            </a:r>
            <a:r>
              <a:rPr lang="ru-RU" sz="2000" b="1" dirty="0" err="1">
                <a:solidFill>
                  <a:srgbClr val="002060"/>
                </a:solidFill>
              </a:rPr>
              <a:t>Устимец</a:t>
            </a:r>
            <a:r>
              <a:rPr lang="ru-RU" sz="2000" b="1" dirty="0">
                <a:solidFill>
                  <a:srgbClr val="002060"/>
                </a:solidFill>
              </a:rPr>
              <a:t> Алла Валерьевна, педагог-психолог ДОУ № 91</a:t>
            </a:r>
            <a:r>
              <a:rPr lang="ru-RU" sz="2000" b="1" dirty="0" smtClean="0">
                <a:solidFill>
                  <a:srgbClr val="002060"/>
                </a:solidFill>
              </a:rPr>
              <a:t>).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161" y="0"/>
            <a:ext cx="917311" cy="884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06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b="1" dirty="0">
                <a:solidFill>
                  <a:srgbClr val="0070C0"/>
                </a:solidFill>
              </a:rPr>
              <a:t>раздражительность;</a:t>
            </a:r>
          </a:p>
          <a:p>
            <a:r>
              <a:rPr lang="ru-RU" b="1" dirty="0">
                <a:solidFill>
                  <a:srgbClr val="0070C0"/>
                </a:solidFill>
              </a:rPr>
              <a:t>депрессия;</a:t>
            </a:r>
          </a:p>
          <a:p>
            <a:r>
              <a:rPr lang="ru-RU" b="1" dirty="0">
                <a:solidFill>
                  <a:srgbClr val="0070C0"/>
                </a:solidFill>
              </a:rPr>
              <a:t>гнев;</a:t>
            </a:r>
          </a:p>
          <a:p>
            <a:r>
              <a:rPr lang="ru-RU" b="1" dirty="0">
                <a:solidFill>
                  <a:srgbClr val="0070C0"/>
                </a:solidFill>
              </a:rPr>
              <a:t>тревога;</a:t>
            </a:r>
          </a:p>
          <a:p>
            <a:r>
              <a:rPr lang="ru-RU" b="1" dirty="0">
                <a:solidFill>
                  <a:srgbClr val="0070C0"/>
                </a:solidFill>
              </a:rPr>
              <a:t>перепады настроения;</a:t>
            </a:r>
          </a:p>
          <a:p>
            <a:r>
              <a:rPr lang="ru-RU" b="1" dirty="0">
                <a:solidFill>
                  <a:srgbClr val="0070C0"/>
                </a:solidFill>
              </a:rPr>
              <a:t>ощущение усталости.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11" y="2132856"/>
            <a:ext cx="8229600" cy="691083"/>
          </a:xfrm>
        </p:spPr>
        <p:txBody>
          <a:bodyPr>
            <a:normAutofit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+mn-lt"/>
              </a:rPr>
              <a:t>Эмоциональные проявления:</a:t>
            </a:r>
            <a:endParaRPr lang="ru-RU" sz="4800" b="1" u="sng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7" name="Picture 2" descr="https://pipla.ru/wp-content/uploads/2016/02/stress-kak-s-nim-spravitsya-i-chto-eto-takoe-1-1024x449.jpg">
            <a:extLst>
              <a:ext uri="{FF2B5EF4-FFF2-40B4-BE49-F238E27FC236}">
                <a16:creationId xmlns:a16="http://schemas.microsoft.com/office/drawing/2014/main" id="{7E48392B-F8CC-CFA6-4249-E08A8FFB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327" y="4797152"/>
            <a:ext cx="4590611" cy="20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2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08" y="2132856"/>
            <a:ext cx="8856984" cy="46371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rgbClr val="0070C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трудности с концентрацией внимания;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rgbClr val="0070C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забывчивость;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rgbClr val="0070C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негативные, повторяющиеся мысли.</a:t>
            </a:r>
            <a:endParaRPr lang="ru-RU" b="1" dirty="0">
              <a:solidFill>
                <a:srgbClr val="0070C0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691083"/>
          </a:xfrm>
        </p:spPr>
        <p:txBody>
          <a:bodyPr>
            <a:noAutofit/>
          </a:bodyPr>
          <a:lstStyle/>
          <a:p>
            <a:r>
              <a:rPr lang="ru-RU" sz="3600" b="1" u="sng" dirty="0">
                <a:solidFill>
                  <a:srgbClr val="00206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Когнитивные проявления:</a:t>
            </a:r>
            <a:r>
              <a:rPr lang="ru-RU" sz="3600" b="1" dirty="0">
                <a:solidFill>
                  <a:srgbClr val="00206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021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411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22860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Кинезиология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наука о движении мыслей, чувств, мышц тела человека («кинезис» – движение, «логос» - наука»), наука о развитии психических процессов через определенные двигательные упражнения, которые позволяют создать новые нейронные связи и улучшить работу головного мозг. Кинезиология отражает связь движения тела с функциями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мозга.</a:t>
            </a: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543" y="116632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 descr="C:\Users\Denis\Desktop\cerebro.jpg">
            <a:extLst>
              <a:ext uri="{FF2B5EF4-FFF2-40B4-BE49-F238E27FC236}">
                <a16:creationId xmlns:a16="http://schemas.microsoft.com/office/drawing/2014/main" id="{C71C4AD9-1839-6A0E-A01E-C86C7B75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5013176"/>
            <a:ext cx="2000264" cy="1435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9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84695"/>
            <a:ext cx="9144000" cy="541615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 algn="just">
              <a:spcBef>
                <a:spcPts val="0"/>
              </a:spcBef>
              <a:spcAft>
                <a:spcPts val="1125"/>
              </a:spcAft>
              <a:buNone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Впервые кинезиологию стали изучать в России, и называлась она Биомеханика человека.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Этот термин употреблял П. Лесгафт уже в начале 1910-х гг. в своих публикациях по курсу физического образования.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srgbClr val="C32D2E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srgbClr val="C32D2E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j-cs"/>
              </a:rPr>
              <a:t>Лесгафт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                                                                                                                                                         Н. Бернштейн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Н. Бернштейн разработал научную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теорию биомеханики, он является основателем учения о двигательной деятельности человека и животных.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563" y="68239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5FAD99-33DC-4DF3-BF3B-12F4C55F18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2577053"/>
            <a:ext cx="2205719" cy="2570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9AC69C-7FFD-C473-B0B0-10C6212C15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467289"/>
            <a:ext cx="2088232" cy="279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1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3211"/>
            <a:ext cx="9144000" cy="52131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Кинезиология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развилась в 60-е годы из хиропрактики, остеопатиии других наук.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Основатель  прикладной кинезиологии в современном виде –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американец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Джордж Гудхардт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Джордж Гудхарт">
            <a:extLst>
              <a:ext uri="{FF2B5EF4-FFF2-40B4-BE49-F238E27FC236}">
                <a16:creationId xmlns:a16="http://schemas.microsoft.com/office/drawing/2014/main" id="{23D1C8D2-1AE6-F878-502B-56DDB9A670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969" y="3523696"/>
            <a:ext cx="2592288" cy="3226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452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3571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Концепция 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"ТРИ В ОДНОМ" 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- новейшее направление кинезиологии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Она возникла в 70-х годах ХХ столетия.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Авторы: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 Гордон Стокс (кинезиолог),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 Дениэл Уайтсайд (врач-генетик),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Кэндис Келлуэй  (психолог, метафизик).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http://www.sheremeteva.ru/img/multi_upload/Kinesis/daniel_waitsait.jpg">
            <a:extLst>
              <a:ext uri="{FF2B5EF4-FFF2-40B4-BE49-F238E27FC236}">
                <a16:creationId xmlns:a16="http://schemas.microsoft.com/office/drawing/2014/main" id="{8E4BBA8C-2D25-9735-E430-DD97AFBB7F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896" y="4705885"/>
            <a:ext cx="1672208" cy="218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kendis_keluey">
            <a:extLst>
              <a:ext uri="{FF2B5EF4-FFF2-40B4-BE49-F238E27FC236}">
                <a16:creationId xmlns:a16="http://schemas.microsoft.com/office/drawing/2014/main" id="{C4FFBDA1-628E-2760-6E43-DFE014EA9A7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340" y="4775958"/>
            <a:ext cx="1472183" cy="218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sheremeteva.ru/img/multi_upload/Kinesis/gordon_stoks.jpg">
            <a:extLst>
              <a:ext uri="{FF2B5EF4-FFF2-40B4-BE49-F238E27FC236}">
                <a16:creationId xmlns:a16="http://schemas.microsoft.com/office/drawing/2014/main" id="{155C149D-9833-ED68-342B-99EBBC3CEC5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70" y="4776493"/>
            <a:ext cx="1491783" cy="2181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525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Пол Деннисон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- разработчик программы восстановления координации.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В начале 1990гг. создал программу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«Гимнастика Мозга»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 descr="Основатель метода Образовательной кинезиологии">
            <a:hlinkClick r:id="rId3"/>
            <a:extLst>
              <a:ext uri="{FF2B5EF4-FFF2-40B4-BE49-F238E27FC236}">
                <a16:creationId xmlns:a16="http://schemas.microsoft.com/office/drawing/2014/main" id="{366E75D3-0219-0C91-522B-F2740C7548B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868" y="4175137"/>
            <a:ext cx="2592288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94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2286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Скорректировать, частично восстановить согласованность в работе правого и левого полушарий, усилить самоконтроль за своими эмоциями помогут специфические движения кинезиологии</a:t>
            </a:r>
          </a:p>
          <a:p>
            <a:pPr marL="0" marR="0" lvl="0" indent="2286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(Гимнастика мозга)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22895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943330-DD79-0791-0F4E-CB82E70F07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3421774"/>
            <a:ext cx="5029048" cy="34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4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228600" algn="l" defTabSz="914400" rtl="0" eaLnBrk="1" fontAlgn="auto" latinLnBrk="0" hangingPunct="1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стрессовой ситуации нарушается проводимость мозолистого тела, ведущее полушарие берёт на себя большую нагрузку, а ведомое полушарие блокируется. Нарушается интеграция работы полушарий. </a:t>
            </a:r>
          </a:p>
          <a:p>
            <a:pPr marL="0" marR="0" lvl="0" indent="228600" algn="l" defTabSz="914400" rtl="0" eaLnBrk="1" fontAlgn="auto" latinLnBrk="0" hangingPunct="1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Одним из основных условий для успешного снятия стрессового состояния является развитие мозолистого тела, укрепляющего и объединяющего головной мозг.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896" y="0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49AE54-142F-6347-32EF-1F998E0466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969061"/>
            <a:ext cx="4724953" cy="288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67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61080"/>
            <a:ext cx="9144000" cy="54522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Учитывая, что стресс является психофизиологическим состоянием, сопровождающимся нарушением межполушарного взаимодействия, ликвидировать его последствия возможно при помощи комплекса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кинезиологических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упражнений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462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2" descr="C:\Documents and Settings\Лена\Рабочий стол\Кинезиология\1252988013_brain.jpg">
            <a:extLst>
              <a:ext uri="{FF2B5EF4-FFF2-40B4-BE49-F238E27FC236}">
                <a16:creationId xmlns:a16="http://schemas.microsoft.com/office/drawing/2014/main" id="{8B1F4869-E4AD-7F8F-E2B3-99DE1852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284984"/>
            <a:ext cx="3519110" cy="32378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61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772816"/>
            <a:ext cx="6480720" cy="14700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Практикум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«Арт-терапевтические методы в развитии детей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раннего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младшего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дошкольного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возраста»</a:t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5507970" cy="72008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ea typeface="Cambria" pitchFamily="18" charset="0"/>
              </a:rPr>
              <a:t>Николаева Ольга </a:t>
            </a:r>
            <a:r>
              <a:rPr lang="ru-RU" sz="2000" b="1" dirty="0" smtClean="0">
                <a:solidFill>
                  <a:srgbClr val="002060"/>
                </a:solidFill>
                <a:ea typeface="Cambria" pitchFamily="18" charset="0"/>
              </a:rPr>
              <a:t>Анатольевна,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a typeface="Cambria" pitchFamily="18" charset="0"/>
              </a:rPr>
              <a:t>педагог-психолог </a:t>
            </a:r>
            <a:r>
              <a:rPr lang="ru-RU" sz="2000" b="1" dirty="0">
                <a:solidFill>
                  <a:srgbClr val="002060"/>
                </a:solidFill>
                <a:ea typeface="Cambria" pitchFamily="18" charset="0"/>
              </a:rPr>
              <a:t>ДОУ №130 </a:t>
            </a:r>
            <a:r>
              <a:rPr lang="ru-RU" sz="2000" b="1" dirty="0" err="1">
                <a:solidFill>
                  <a:srgbClr val="002060"/>
                </a:solidFill>
                <a:ea typeface="Cambria" pitchFamily="18" charset="0"/>
              </a:rPr>
              <a:t>г.Липецка</a:t>
            </a:r>
            <a:endParaRPr lang="ru-RU" sz="2000" b="1" dirty="0">
              <a:solidFill>
                <a:srgbClr val="002060"/>
              </a:solidFill>
              <a:ea typeface="Cambria" pitchFamily="18" charset="0"/>
            </a:endParaRPr>
          </a:p>
          <a:p>
            <a:pPr algn="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594" y="4625752"/>
            <a:ext cx="2448406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03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256" y="1415827"/>
            <a:ext cx="9180512" cy="54403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Кинезиологические упражнения 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– это комплекс движений позволяющих активизировать межполушарное воздействие. Они развивают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-мозолистое тело,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повышают стрессоустойчивость,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синхронизируют работу полушарий,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- улучшают мыслительную деятельность,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способствуют улучшению памяти и внимания.</a:t>
            </a: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-17487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 descr="C:\Users\Denis\Desktop\cerebro.jpg">
            <a:extLst>
              <a:ext uri="{FF2B5EF4-FFF2-40B4-BE49-F238E27FC236}">
                <a16:creationId xmlns:a16="http://schemas.microsoft.com/office/drawing/2014/main" id="{4EA63128-8614-A680-A445-01EF4AFE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797152"/>
            <a:ext cx="2808312" cy="2014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5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53531005"/>
              </p:ext>
            </p:extLst>
          </p:nvPr>
        </p:nvGraphicFramePr>
        <p:xfrm>
          <a:off x="0" y="1340768"/>
          <a:ext cx="8889281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Users\Админ\Desktop\неделя.jpg">
            <a:extLst>
              <a:ext uri="{FF2B5EF4-FFF2-40B4-BE49-F238E27FC236}">
                <a16:creationId xmlns:a16="http://schemas.microsoft.com/office/drawing/2014/main" id="{A4360444-7D74-D0F4-26E8-756F45B7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364953" cy="13164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588224" y="6585324"/>
            <a:ext cx="2893049" cy="31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16456"/>
            <a:ext cx="9144000" cy="545581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Подготовительная процедура «Ритмирование».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Эта последовательность упражнений предназначена для эффективной подготовки к восприятию новой информации.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Ритмирование включает питье воды, «Кнопки Мозга», «Пере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крестные шаги» и «Крюки». 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2420" y="0"/>
            <a:ext cx="1364953" cy="131645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1F45D1-5D0D-BEB7-2295-AC00BE87BB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3667479"/>
            <a:ext cx="6120680" cy="31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6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16456"/>
            <a:ext cx="9144000" cy="55415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2286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C32D2E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C32D2E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C32D2E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Вода помогает 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активизировать работу мозга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это универсальный растворитель, электролит, который помогает передавать по нервной системе электрические сигналы от различных частей тела к мозгу, чтобы их работа была согласованной.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543" y="0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 descr="http://soul.psiakon.ru/_/rsrc/1418012241484/gimnastika-mozga/upraznenia-gm/%D0%B2%D0%BE%D0%B4%D0%B0.jpg?height=134&amp;width=200">
            <a:extLst>
              <a:ext uri="{FF2B5EF4-FFF2-40B4-BE49-F238E27FC236}">
                <a16:creationId xmlns:a16="http://schemas.microsoft.com/office/drawing/2014/main" id="{6CE6BC6B-B36D-B8FA-AC5C-20021290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307" y="1124744"/>
            <a:ext cx="3681386" cy="297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9372" y="1391965"/>
            <a:ext cx="9163372" cy="556542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Упражнение «Кнопки мозга»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способствует обогащению мозга кислородом;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улучшает восприятие информации;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выполняется перед деятельностью, требующей зрительного напряжения;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способствует продуктивной работе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232321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 descr="https://ist.na5bal.ru/pars_docs/refs/29/28145/28145_html_4c8fb71.jpg">
            <a:extLst>
              <a:ext uri="{FF2B5EF4-FFF2-40B4-BE49-F238E27FC236}">
                <a16:creationId xmlns:a16="http://schemas.microsoft.com/office/drawing/2014/main" id="{6DC479F7-7862-7608-7ED9-5443C38EE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458" y="3429000"/>
            <a:ext cx="2435772" cy="33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www.med39.ru/deti/gimnastika/button1.jpg">
            <a:extLst>
              <a:ext uri="{FF2B5EF4-FFF2-40B4-BE49-F238E27FC236}">
                <a16:creationId xmlns:a16="http://schemas.microsoft.com/office/drawing/2014/main" id="{DC84C8F6-1FC3-799E-9BCF-62E2FB2E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483849"/>
            <a:ext cx="3099286" cy="2304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98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90675"/>
            <a:ext cx="9036496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«Перекрестные шаги»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способствует сбалансированной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активизации нервов мозолистого тела.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- способствуют развитию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координации и ориентации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в пространстве.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4624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 descr="https://ist.na5bal.ru/pars_docs/refs/29/28145/28145_html_7ea1aad2.jpg">
            <a:extLst>
              <a:ext uri="{FF2B5EF4-FFF2-40B4-BE49-F238E27FC236}">
                <a16:creationId xmlns:a16="http://schemas.microsoft.com/office/drawing/2014/main" id="{6E088005-64E8-8E80-C46C-B73CF82E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955" y="1916832"/>
            <a:ext cx="24264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303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728" y="1580356"/>
            <a:ext cx="9122271" cy="52776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964305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ru-RU" sz="2800" b="1" kern="0" dirty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Упражнение «Крюки Деннисона»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Помогает успокоиться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и сознательно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переключить внимание.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Поднимает настроение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Углубляет позитивное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ru-RU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отношение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Позволяет следовать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ru-RU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поставленной цели</a:t>
            </a:r>
            <a:endParaRPr lang="ru-RU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54943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 descr="http://www.med39.ru/deti/gimnastika/kruki.jpg">
            <a:extLst>
              <a:ext uri="{FF2B5EF4-FFF2-40B4-BE49-F238E27FC236}">
                <a16:creationId xmlns:a16="http://schemas.microsoft.com/office/drawing/2014/main" id="{11662A15-EFDC-E674-0FB8-E8773F94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21148"/>
            <a:ext cx="3816424" cy="4234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574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946" y="0"/>
            <a:ext cx="1364953" cy="1316456"/>
          </a:xfrm>
          <a:prstGeom prst="rect">
            <a:avLst/>
          </a:prstGeom>
          <a:noFill/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B532C2-FAE7-2EFE-4359-DA8EA4C20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2775"/>
            <a:ext cx="8568952" cy="54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36671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        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Растяжки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Нормализуют гипертонус (неконтролируемое чрезмерное мышечное напряжение) и гипотонус (неконтролируемая мышечная вялость) мышц.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Оптимизация тонуса является одной из самых важных задач нейропсихо-логической коррекции.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542" y="49610"/>
            <a:ext cx="1364953" cy="1316456"/>
          </a:xfrm>
          <a:prstGeom prst="rect">
            <a:avLst/>
          </a:prstGeom>
          <a:noFill/>
        </p:spPr>
      </p:pic>
      <p:pic>
        <p:nvPicPr>
          <p:cNvPr id="5" name="Picture 2" descr="https://nsportal.ru/sites/default/files/styles/media_gallery_large/public/gallery/2016/08/19/gimnastika_mozga/file_4.jpg?itok=_NpsGS5Y">
            <a:extLst>
              <a:ext uri="{FF2B5EF4-FFF2-40B4-BE49-F238E27FC236}">
                <a16:creationId xmlns:a16="http://schemas.microsoft.com/office/drawing/2014/main" id="{418B4C28-C182-5BCF-E4A5-2BB417136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4527585"/>
            <a:ext cx="2259062" cy="22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dusshnav.edusite.ru/images/bezymyannyy_6.png">
            <a:extLst>
              <a:ext uri="{FF2B5EF4-FFF2-40B4-BE49-F238E27FC236}">
                <a16:creationId xmlns:a16="http://schemas.microsoft.com/office/drawing/2014/main" id="{F678AACD-441F-A646-088F-8F9C4492E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921" y="4598979"/>
            <a:ext cx="2632946" cy="21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78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61" y="1169368"/>
            <a:ext cx="9095878" cy="568863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«Энергетизатор»</a:t>
            </a:r>
          </a:p>
          <a:p>
            <a:pPr marL="360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упражнение расслабляет мышцы корпуса тела. В результате повышается уровень кислорода в крови, расслабляются мышцы шеи и плеч, усиливается приток спинномозговой жидкости в центральной нервной системе. Упражнение помогает пробудить весь организм, особенно после утомительной работы за компьютером или долгого сидения.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5295" y="-31204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E893B-D238-5A29-51CA-CE0A4ED23C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963" y="3861048"/>
            <a:ext cx="4355976" cy="306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79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40CB4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3600" b="1" dirty="0" smtClean="0">
                <a:solidFill>
                  <a:srgbClr val="240CB4"/>
                </a:solidFill>
                <a:latin typeface="Cambria" pitchFamily="18" charset="0"/>
                <a:ea typeface="Cambria" pitchFamily="18" charset="0"/>
              </a:rPr>
            </a:b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Арт-терапия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«лечение искусством»</a:t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21120"/>
            <a:ext cx="9144000" cy="51368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16000" indent="0" algn="just">
              <a:spcBef>
                <a:spcPts val="600"/>
              </a:spcBef>
              <a:buNone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mbria" pitchFamily="18" charset="0"/>
                <a:cs typeface="+mj-cs"/>
              </a:rPr>
              <a:t>Цель арт-терапии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– гармонизация внутреннего состояния, то есть восстановление способности находить оптимальное, способствующее продолжению жизни состояние равновесия.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mbria" pitchFamily="18" charset="0"/>
                <a:cs typeface="+mj-cs"/>
              </a:rPr>
              <a:t>Задачи:</a:t>
            </a:r>
          </a:p>
          <a:p>
            <a:pPr marL="216000" indent="-21600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развитие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эмоциональной сферы детей;</a:t>
            </a:r>
          </a:p>
          <a:p>
            <a:pPr marL="216000" indent="-21600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формирование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позитивного эмоционального фона, создание условий для снятия психоэмоционального напряжения;</a:t>
            </a:r>
          </a:p>
          <a:p>
            <a:pPr marL="216000" indent="-21600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развитие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мелкой моторики и познавательных процессов;</a:t>
            </a:r>
          </a:p>
          <a:p>
            <a:pPr marL="216000" indent="-21600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раскрытие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творческого потенциала и привитие интереса к творческим видам деятельности;</a:t>
            </a:r>
          </a:p>
          <a:p>
            <a:pPr marL="216000" indent="-21600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преодоление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негативных поведенческих проявлений детей;</a:t>
            </a:r>
          </a:p>
          <a:p>
            <a:pPr marL="216000" indent="-21600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формирование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навыков общения в группе и умения доброжелательно оценивать работу других.</a:t>
            </a:r>
          </a:p>
          <a:p>
            <a:pPr marL="216000" indent="-216000" algn="just">
              <a:spcBef>
                <a:spcPts val="0"/>
              </a:spcBef>
              <a:buNone/>
            </a:pPr>
            <a:endParaRPr lang="ru-RU" sz="20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44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2565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«Активация рук»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нормализует дыхание;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снимает напряжение в верхней части грудной клетки, руках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счет чего улучшается крупная и мелкая моторика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улучшает почерк;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способствует концентрации внимания;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помогает сделать речь более выразительной, более четко излагать свои мысли в разговоре и на бумаге.</a:t>
            </a:r>
            <a:endParaRPr lang="ru-RU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4735" y="52661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715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33088"/>
            <a:ext cx="9144000" cy="54249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«Помпа»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Упражнение направлено 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растяжение и расслабление зажимов;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снимает стресс и расслабляют мышцы;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помогает успокоиться, прийти в рабочее состояние;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позволяет освободиться от напряжения.</a:t>
            </a: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16632"/>
            <a:ext cx="1364953" cy="131645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B0413E-035A-83B0-D261-092E756232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225985"/>
            <a:ext cx="6271384" cy="263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4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" y="1484784"/>
            <a:ext cx="9134425" cy="537321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Телесные упражнения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 упражнения на движение тела)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При выполнении телесных упражнений развивается межполушарное взаимодействие, снимаются синкинезии (непроизвольные, непреднамеренные движения) и мышечные зажимы.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На двигательной активности построены все нейропсихологические коррекционно-развивающие и формирующие программы. </a:t>
            </a: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472" y="4462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2080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90675"/>
            <a:ext cx="9144000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Ухо – нос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Улучшает мыслительную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 деятельность;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Повышает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стрессоустойчивость;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Способствует самоконтролю,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 произвольности деятельности.</a:t>
            </a: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26368"/>
            <a:ext cx="1364953" cy="1316456"/>
          </a:xfrm>
          <a:prstGeom prst="rect">
            <a:avLst/>
          </a:prstGeom>
          <a:noFill/>
        </p:spPr>
      </p:pic>
      <p:pic>
        <p:nvPicPr>
          <p:cNvPr id="2" name="Picture 2" descr="https://www.polsov.com/upload/014/u1405/f/7/veselye-fizicheskie-uprazhnenija-kotorye-razvivayut-mozg-images-bi.jpg">
            <a:extLst>
              <a:ext uri="{FF2B5EF4-FFF2-40B4-BE49-F238E27FC236}">
                <a16:creationId xmlns:a16="http://schemas.microsoft.com/office/drawing/2014/main" id="{397149E9-1149-F116-D789-DFEC05D83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837" y="2348880"/>
            <a:ext cx="4438210" cy="32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29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90675"/>
            <a:ext cx="9144000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«Капитан-молодец!»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543" y="188640"/>
            <a:ext cx="1364953" cy="1316456"/>
          </a:xfrm>
          <a:prstGeom prst="rect">
            <a:avLst/>
          </a:prstGeom>
          <a:noFill/>
        </p:spPr>
      </p:pic>
      <p:pic>
        <p:nvPicPr>
          <p:cNvPr id="2" name="Picture 2" descr="https://avatars.mds.yandex.net/get-zen_doc/1550999/pub_5d8367871ee34f00ae8ae867_5d8374001e8e3f00ae70fad5/scale_1200">
            <a:extLst>
              <a:ext uri="{FF2B5EF4-FFF2-40B4-BE49-F238E27FC236}">
                <a16:creationId xmlns:a16="http://schemas.microsoft.com/office/drawing/2014/main" id="{FFE4626A-4407-B039-CC45-5F0F233E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7667757" cy="41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29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«Зеркальное рисование»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010" y="0"/>
            <a:ext cx="1364953" cy="1316456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836A4F-3D9C-6827-0F87-D4996F739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317105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03D1C3-46DD-1A65-6266-194164961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149" y="4149080"/>
            <a:ext cx="337573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E8834B-A836-B310-24BD-019F48A0CC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703" y="2035311"/>
            <a:ext cx="3716503" cy="27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7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32896"/>
            <a:ext cx="9144000" cy="5225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Глазодвигательные упражнения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позволяют расширить поле зрения, улучшить восприятие. Они способствуют активизации зрительных отделов мозга, зрительного внимания, их можно эффективно использовать перед письменными заданиями.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Однонаправленные и разнонаправленные движения глаз и языка развивают межполушарное взаимодействие и повышают энергетизацию организма. </a:t>
            </a: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106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252" y="1703211"/>
            <a:ext cx="9115747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упражнения помогут снять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усталость глаз,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напряжение шеи,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боль в спине после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работы за компьютером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или вождения машины.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64953" cy="1316456"/>
          </a:xfrm>
          <a:prstGeom prst="rect">
            <a:avLst/>
          </a:prstGeom>
          <a:noFill/>
        </p:spPr>
      </p:pic>
      <p:pic>
        <p:nvPicPr>
          <p:cNvPr id="2" name="Рисунок 1" descr="http://soul.psiakon.ru/_/rsrc/1417880647559/gimnastika-mozga/upraznenia-gm/17%20%D0%BB%D0%B5%D0%BD%D0%B8%D0%B2%D1%8B%D0%B5%208.jpg?height=184&amp;width=200">
            <a:extLst>
              <a:ext uri="{FF2B5EF4-FFF2-40B4-BE49-F238E27FC236}">
                <a16:creationId xmlns:a16="http://schemas.microsoft.com/office/drawing/2014/main" id="{AB164ADC-E118-46EA-038B-DECA632214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888432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88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3"/>
            <a:ext cx="9143999" cy="53691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cs typeface="Times New Roman" pitchFamily="18" charset="0"/>
              </a:rPr>
              <a:t>Упражнение «Слон»</a:t>
            </a:r>
            <a:r>
              <a:rPr lang="ru-RU" sz="3600" u="sng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3600" u="sng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64953" cy="1316456"/>
          </a:xfrm>
          <a:prstGeom prst="rect">
            <a:avLst/>
          </a:prstGeom>
          <a:noFill/>
        </p:spPr>
      </p:pic>
      <p:pic>
        <p:nvPicPr>
          <p:cNvPr id="2" name="Picture 2" descr="https://www.polsov.com/upload/014/u1405/7/6/veselye-fizicheskie-uprazhnenija-kotorye-razvivayut-mozg-images-bi.jpg">
            <a:extLst>
              <a:ext uri="{FF2B5EF4-FFF2-40B4-BE49-F238E27FC236}">
                <a16:creationId xmlns:a16="http://schemas.microsoft.com/office/drawing/2014/main" id="{578BB97E-C70A-3A97-1CC8-FBDF9CDE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672" y="2276872"/>
            <a:ext cx="677065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32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33089"/>
            <a:ext cx="9144000" cy="54249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Схема для глазодвигательных упражнений</a:t>
            </a: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64953" cy="1316456"/>
          </a:xfrm>
          <a:prstGeom prst="rect">
            <a:avLst/>
          </a:prstGeom>
          <a:noFill/>
        </p:spPr>
      </p:pic>
      <p:pic>
        <p:nvPicPr>
          <p:cNvPr id="2" name="Picture 6" descr="gl4">
            <a:extLst>
              <a:ext uri="{FF2B5EF4-FFF2-40B4-BE49-F238E27FC236}">
                <a16:creationId xmlns:a16="http://schemas.microsoft.com/office/drawing/2014/main" id="{18D0C331-358E-3563-BCFA-B3162FA7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2132856"/>
            <a:ext cx="4788024" cy="27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1CE67DA-9BBE-1230-1474-32508B81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387" y="3534177"/>
            <a:ext cx="4276254" cy="32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7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Направления арт-терапии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0" y="1484784"/>
            <a:ext cx="9139650" cy="5373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2160000" algn="just">
              <a:buFont typeface="Wingdings" pitchFamily="2" charset="2"/>
              <a:buChar char="ü"/>
            </a:pP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Сказкотерапия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б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иблиотерапия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ИЗО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– терапия;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ц</a:t>
            </a: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ветотерапия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тканевая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терапия;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тестопластика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коллажирование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ф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ототерапия;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МАК;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к</a:t>
            </a: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уклотерапия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музыкотерапия;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песочная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терапия;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кинотерапия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мульттерапия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);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танцедвигательная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терапия;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L="2160000" algn="just">
              <a:buFont typeface="Wingdings" pitchFamily="2" charset="2"/>
              <a:buChar char="ü"/>
            </a:pP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драматерапия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маскотерапия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404664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41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556793"/>
            <a:ext cx="9144000" cy="53012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cs typeface="Times New Roman" pitchFamily="18" charset="0"/>
              </a:rPr>
              <a:t>Дыхательные упражнения </a:t>
            </a:r>
          </a:p>
          <a:p>
            <a:pPr marL="0" indent="0" algn="ctr">
              <a:buNone/>
            </a:pPr>
            <a:endParaRPr lang="ru-RU" sz="3200" b="1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улучшают ритмику организма, развивают самоконтроль и произвольность;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у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мение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произвольно контролировать дыхание развивает самоконтроль над поведением;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равильное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дыхание оптимизирует газообмен и кровообращение, вентиляцию всех участков легких, способствует общему оздоровлению и улучшению самочувствия. Оно успокаивает и способствует концентрации внимания.</a:t>
            </a: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74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252" y="1703211"/>
            <a:ext cx="9115747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Массаж и самомассаж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Кинезиологический массаж оказывает общеукрепляющее действие на мышечную систему, повышает тонус, эластичность и сократительную способность мышц. Упражнения улучшают внимание и память, формируют пространственные представления, гармонизируют работу головного мозга.</a:t>
            </a: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64953" cy="131645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5D54D4-D4DC-DA0F-7392-6CAF67EC47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077071"/>
            <a:ext cx="2952328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370BC-772F-0C18-01F3-3F47A4768B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668" y="4197254"/>
            <a:ext cx="3635896" cy="24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39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252" y="1703211"/>
            <a:ext cx="9115747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«ДУМАЮЩИЙ КОЛПАК» 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Упражнение активизирует весь механизм слухового восприятия и способствует развитию памяти. 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64953" cy="1316456"/>
          </a:xfrm>
          <a:prstGeom prst="rect">
            <a:avLst/>
          </a:prstGeom>
          <a:noFill/>
        </p:spPr>
      </p:pic>
      <p:pic>
        <p:nvPicPr>
          <p:cNvPr id="2" name="Picture 2" descr="https://vossta.ru/gimnastika-mozga--brain-gym/17603_html_24ea1ee7.jpg">
            <a:extLst>
              <a:ext uri="{FF2B5EF4-FFF2-40B4-BE49-F238E27FC236}">
                <a16:creationId xmlns:a16="http://schemas.microsoft.com/office/drawing/2014/main" id="{EF6A89F9-B364-D1AD-AFEC-AD20DBB70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881" y="3227420"/>
            <a:ext cx="4392488" cy="35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2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285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Лобно-затылочный захват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Эта техника используется для высвобождения негативных эмоций, помогает легче и спокойнее  воспринимать информацию, которую выдаёт мозг для осознания из архивов памяти во время коррекции и перейти на позитив,  помогает восстановить  кровообращение;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снимает, напряжение,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вызванное источником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стресса. </a:t>
            </a:r>
            <a:endParaRPr lang="ru-RU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047" y="-20662"/>
            <a:ext cx="1364953" cy="131645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1AE603-B5CF-1406-7F3A-90957E31A4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4157845"/>
            <a:ext cx="3744416" cy="26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252" y="1703211"/>
            <a:ext cx="9115747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«ЭНЕРГЕТИЧЕСКАЯ ЗЕВОТА»</a:t>
            </a:r>
            <a: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364953" cy="1316456"/>
          </a:xfrm>
          <a:prstGeom prst="rect">
            <a:avLst/>
          </a:prstGeom>
          <a:noFill/>
        </p:spPr>
      </p:pic>
      <p:pic>
        <p:nvPicPr>
          <p:cNvPr id="2" name="Picture 2" descr="https://ds05.infourok.ru/uploads/ex/0c2e/000b08ad-4359b2d9/hello_html_m75ea0d26.jpg">
            <a:extLst>
              <a:ext uri="{FF2B5EF4-FFF2-40B4-BE49-F238E27FC236}">
                <a16:creationId xmlns:a16="http://schemas.microsoft.com/office/drawing/2014/main" id="{BC146F02-494A-C728-A882-AE5980380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510037"/>
            <a:ext cx="3384376" cy="43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4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35299"/>
            <a:ext cx="9108504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Упражнения для релаксации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пособствуют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расслаблению, снятию двигательного (мышечного) и эмоционального напряжения, самонаблюдению.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551" y="10319"/>
            <a:ext cx="1364953" cy="131645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1AC340-A581-BF43-4D30-3D52D54B6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924944"/>
            <a:ext cx="4851474" cy="364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95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35299"/>
            <a:ext cx="9108504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Результативность регулярного применения кинезиологических упражнений: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• активизация ресурсных возможностей организма;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228600" algn="l" defTabSz="914400" rtl="0" eaLnBrk="1" fontAlgn="auto" latinLnBrk="0" hangingPunct="1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• снятие стресса, нервного напряжения, усталости;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228600" algn="l" defTabSz="914400" rtl="0" eaLnBrk="1" fontAlgn="auto" latinLnBrk="0" hangingPunct="1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• профилактика профессионального выгорания педагогов;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228600" algn="l" defTabSz="914400" rtl="0" eaLnBrk="1" fontAlgn="auto" latinLnBrk="0" hangingPunct="1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• восстановление работоспособности и продуктивности;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228600" algn="l" defTabSz="914400" rtl="0" eaLnBrk="1" fontAlgn="auto" latinLnBrk="0" hangingPunct="1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• нормализация эмоционального состояния;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228600" algn="l" defTabSz="914400" rtl="0" eaLnBrk="1" fontAlgn="auto" latinLnBrk="0" hangingPunct="1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• развитие интеллектуальных и творческих способностей.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551" y="10319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480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35299"/>
            <a:ext cx="9108504" cy="5222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Спасибо за внимание!</a:t>
            </a:r>
            <a:endParaRPr lang="ru-RU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551" y="10319"/>
            <a:ext cx="1364953" cy="1316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8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571" y="4501132"/>
            <a:ext cx="4823637" cy="1152128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>
                <a:solidFill>
                  <a:srgbClr val="002060"/>
                </a:solidFill>
              </a:rPr>
              <a:t>Устимец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Алла Валерьевна,</a:t>
            </a:r>
            <a:endParaRPr lang="ru-RU" sz="2000" b="1" dirty="0">
              <a:solidFill>
                <a:srgbClr val="00206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педагог-психолог ДОУ № 91 </a:t>
            </a:r>
          </a:p>
        </p:txBody>
      </p:sp>
      <p:pic>
        <p:nvPicPr>
          <p:cNvPr id="1026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306" y="4501132"/>
            <a:ext cx="2196886" cy="200293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87624" y="2344091"/>
            <a:ext cx="6618094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</a:rPr>
              <a:t>Презентация опыта работы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«Психолого-педагогическая подготовка</a:t>
            </a:r>
          </a:p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у</a:t>
            </a: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частников образовательных отношений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ДОУ к конкурсным испытаниям»</a:t>
            </a:r>
          </a:p>
        </p:txBody>
      </p:sp>
    </p:spTree>
    <p:extLst>
      <p:ext uri="{BB962C8B-B14F-4D97-AF65-F5344CB8AC3E}">
        <p14:creationId xmlns:p14="http://schemas.microsoft.com/office/powerpoint/2010/main" val="9997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Конкурс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5085184"/>
          </a:xfrm>
          <a:gradFill flip="none" rotWithShape="1">
            <a:gsLst>
              <a:gs pos="43000">
                <a:srgbClr val="E7FCCA"/>
              </a:gs>
              <a:gs pos="98000">
                <a:srgbClr val="F1F7E5"/>
              </a:gs>
              <a:gs pos="100000">
                <a:schemeClr val="accent4">
                  <a:lumMod val="45000"/>
                  <a:lumOff val="55000"/>
                </a:schemeClr>
              </a:gs>
              <a:gs pos="90000">
                <a:srgbClr val="E7FCCA"/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0000" indent="0" algn="just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36000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— </a:t>
            </a:r>
            <a:r>
              <a:rPr lang="ru-RU" sz="2400" dirty="0">
                <a:solidFill>
                  <a:srgbClr val="002060"/>
                </a:solidFill>
              </a:rPr>
              <a:t>это соревнование, для которого характерны напряжение, приподнятое эмоциональное состояние участников, азарт, т.е. все то, что присуще состязанию</a:t>
            </a:r>
            <a:r>
              <a:rPr lang="ru-RU" sz="2400" dirty="0"/>
              <a:t>. </a:t>
            </a:r>
            <a:endParaRPr lang="ru-RU" sz="2400" dirty="0" smtClean="0"/>
          </a:p>
          <a:p>
            <a:pPr marL="360000" indent="0" algn="just">
              <a:buNone/>
            </a:pPr>
            <a:endParaRPr lang="ru-RU" sz="2400" dirty="0"/>
          </a:p>
        </p:txBody>
      </p:sp>
      <p:pic>
        <p:nvPicPr>
          <p:cNvPr id="4" name="Picture 2" descr="C:\Users\Админ\Desktop\неде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917311" cy="884719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3645024"/>
            <a:ext cx="4392488" cy="2899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e37e5897b2ca6c657ccfe5e73e2ceb73c1a228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4345</Words>
  <Application>Microsoft Office PowerPoint</Application>
  <PresentationFormat>Экран (4:3)</PresentationFormat>
  <Paragraphs>669</Paragraphs>
  <Slides>135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135</vt:i4>
      </vt:variant>
    </vt:vector>
  </HeadingPairs>
  <TitlesOfParts>
    <vt:vector size="150" baseType="lpstr">
      <vt:lpstr>SimSun</vt:lpstr>
      <vt:lpstr>Akrobat</vt:lpstr>
      <vt:lpstr>Akrobat ExtraBold</vt:lpstr>
      <vt:lpstr>Arial</vt:lpstr>
      <vt:lpstr>Calibri</vt:lpstr>
      <vt:lpstr>Cambria</vt:lpstr>
      <vt:lpstr>Corbel</vt:lpstr>
      <vt:lpstr>Druk Cyr</vt:lpstr>
      <vt:lpstr>NeueMachina-Medium</vt:lpstr>
      <vt:lpstr>Symbol</vt:lpstr>
      <vt:lpstr>Times New Roman</vt:lpstr>
      <vt:lpstr>Wingdings</vt:lpstr>
      <vt:lpstr>Тема Office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План:</vt:lpstr>
      <vt:lpstr>   Практикум  «Арт-терапевтические методы в развитии детей раннего и младшего дошкольного возраста» </vt:lpstr>
      <vt:lpstr> Арт-терапия  «лечение искусством» </vt:lpstr>
      <vt:lpstr>Направления арт-терапии:</vt:lpstr>
      <vt:lpstr> Направления арт-терапии сказкотерапия </vt:lpstr>
      <vt:lpstr>Направления арт-терапии сказкотерапия</vt:lpstr>
      <vt:lpstr>Направления арт-терапии изотерапия</vt:lpstr>
      <vt:lpstr>Направления арт-терапии изотерапия</vt:lpstr>
      <vt:lpstr>Направления арт-терапии изотерапия</vt:lpstr>
      <vt:lpstr>Направления арт-терапии изотерапия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Направления арт-терапии песочная терапия</vt:lpstr>
      <vt:lpstr>Заключение</vt:lpstr>
      <vt:lpstr>Аспекты работы педагога-психолога  по взаимодействию с родителями, направленные на реализацию проектов информационно-просветительской поддержки</vt:lpstr>
      <vt:lpstr>Цели национального проекта «Образование»</vt:lpstr>
      <vt:lpstr>Задачи национального проекта «Образование»</vt:lpstr>
      <vt:lpstr>Задачи национального проекта «Образование»</vt:lpstr>
      <vt:lpstr>Федеральные проекты  национального проекта   «Образование»</vt:lpstr>
      <vt:lpstr>Презентация PowerPoint</vt:lpstr>
      <vt:lpstr>Презентация PowerPoint</vt:lpstr>
      <vt:lpstr>Презентация PowerPoint</vt:lpstr>
      <vt:lpstr>Очное оказания услуг </vt:lpstr>
      <vt:lpstr>Презентация PowerPoint</vt:lpstr>
      <vt:lpstr>Дистанционное оказания услуг  </vt:lpstr>
      <vt:lpstr>Презентация PowerPoint</vt:lpstr>
      <vt:lpstr>Вебинар</vt:lpstr>
      <vt:lpstr>Категория получателей</vt:lpstr>
      <vt:lpstr>Тематика обращений</vt:lpstr>
      <vt:lpstr>Презентация PowerPoint</vt:lpstr>
      <vt:lpstr>Задачи психологического  консультирования:  </vt:lpstr>
      <vt:lpstr>Педагог-психолог ОТВЕЧАЕТ за: </vt:lpstr>
      <vt:lpstr>Ответственность консультируемого: </vt:lpstr>
      <vt:lpstr>Три основных принципа консультирования (по К. Роджерсу)</vt:lpstr>
      <vt:lpstr>Нормы психологического  консультирования</vt:lpstr>
      <vt:lpstr>Направление работы с запросом</vt:lpstr>
      <vt:lpstr>Презентация PowerPoint</vt:lpstr>
      <vt:lpstr>Литература.</vt:lpstr>
      <vt:lpstr>Рекомендации начинающему  педагогу-психологу</vt:lpstr>
      <vt:lpstr>Эффективные способы  снятия стресса и психоэмоционального напряжения у педагогов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Стресс (от англ. stress — напряжение, давление, нажим) — неспецифическая (общая) реакция организма на очень сильное воздействие, будь то физическое или психологическое, а также соответствующее состояние нервной системы организма (или организма в целом). </vt:lpstr>
      <vt:lpstr>Презентация PowerPoint</vt:lpstr>
      <vt:lpstr>Эмоциональные проявления:</vt:lpstr>
      <vt:lpstr>Когнитивные проявления: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</vt:lpstr>
      <vt:lpstr>Стрессогенные факторы :</vt:lpstr>
      <vt:lpstr>Психологические характеристики  идеального участника конкурса:  </vt:lpstr>
      <vt:lpstr> Этапы психолого-педагогического сопровождения воспитанников  перед конкурсом: </vt:lpstr>
      <vt:lpstr> Этапы психолого-педагогического сопровождения воспитанников  перед конкурсом: </vt:lpstr>
      <vt:lpstr> Содержание деятельности по психологическому сопровождению </vt:lpstr>
      <vt:lpstr> Содержание деятельности по психологическому сопровождению </vt:lpstr>
      <vt:lpstr> Содержание деятельности по психологическому сопровождению </vt:lpstr>
      <vt:lpstr> Содержание деятельности по психологическому сопровождению </vt:lpstr>
      <vt:lpstr> Содержание деятельности по психологическому сопровождению </vt:lpstr>
      <vt:lpstr> Содержание деятельности по психологическому сопровождению </vt:lpstr>
      <vt:lpstr> Содержание деятельности по психологическому сопровождению </vt:lpstr>
      <vt:lpstr> Содержание деятельности по психологическому сопровождению </vt:lpstr>
      <vt:lpstr>Психологическое сопровождение педагогов - участников конкурсов</vt:lpstr>
      <vt:lpstr>Психологическое сопровождение педагогов - участников конкурсов</vt:lpstr>
      <vt:lpstr>Психологическое сопровождение педагогов - участников конкурсов</vt:lpstr>
      <vt:lpstr>Тренинг</vt:lpstr>
      <vt:lpstr>Психологическое сопровождение педагогов - участников конкурсов</vt:lpstr>
      <vt:lpstr>Психологическое сопровождение педагогов - участников конкурсов</vt:lpstr>
      <vt:lpstr>Психологическое сопровождение педагогов - участников конкурсов</vt:lpstr>
      <vt:lpstr>Психологическое сопровождение педагогов - участников конкурсов</vt:lpstr>
      <vt:lpstr>Выявление проблем и ресурсов </vt:lpstr>
      <vt:lpstr>Методы «психологического душа»  ( аутогенная тренировка, релаксация) </vt:lpstr>
      <vt:lpstr>Методы «психологического душа»  ( аутогенная тренировка, релаксация) </vt:lpstr>
      <vt:lpstr>Методы «психологического душа»  ( аутогенная тренировка, релаксация) </vt:lpstr>
      <vt:lpstr>Методы «психологического душа»  ( аутогенная тренировка, релаксация) </vt:lpstr>
      <vt:lpstr>Методы «психологического душа»  ( аутогенная тренировка, релаксация) </vt:lpstr>
      <vt:lpstr>Техники самопомощи при приступе тревоги </vt:lpstr>
      <vt:lpstr>Техники самопомощи при приступе тревоги </vt:lpstr>
      <vt:lpstr>Техники самопомощи при приступе тревоги </vt:lpstr>
      <vt:lpstr>Техники самопомощи при приступе тревоги </vt:lpstr>
      <vt:lpstr>Презентация PowerPoint</vt:lpstr>
      <vt:lpstr>Спектрокарты </vt:lpstr>
      <vt:lpstr>«Полет на звезду»</vt:lpstr>
      <vt:lpstr>«Полет на звезду»</vt:lpstr>
      <vt:lpstr>Презентация PowerPoint</vt:lpstr>
      <vt:lpstr>Презентация PowerPoint</vt:lpstr>
    </vt:vector>
  </TitlesOfParts>
  <Company>http://presentation-creation.ru/</Company>
  <LinksUpToDate>false</LinksUpToDate>
  <SharedDoc>false</SharedDoc>
  <HyperlinkBase> http://presentation-creation.ru/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прямоугольники - шаблон презентации с сайта http://presentation-creation.ru</dc:title>
  <dc:creator>obstinate</dc:creator>
  <dc:description>Шаблон презентации с сайта http://presentation-creation.ru/</dc:description>
  <cp:lastModifiedBy>Admen</cp:lastModifiedBy>
  <cp:revision>213</cp:revision>
  <dcterms:created xsi:type="dcterms:W3CDTF">2017-08-27T14:21:36Z</dcterms:created>
  <dcterms:modified xsi:type="dcterms:W3CDTF">2023-08-29T06:50:17Z</dcterms:modified>
</cp:coreProperties>
</file>